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26" r:id="rId1"/>
    <p:sldMasterId id="2147484035" r:id="rId2"/>
  </p:sldMasterIdLst>
  <p:notesMasterIdLst>
    <p:notesMasterId r:id="rId48"/>
  </p:notesMasterIdLst>
  <p:handoutMasterIdLst>
    <p:handoutMasterId r:id="rId49"/>
  </p:handoutMasterIdLst>
  <p:sldIdLst>
    <p:sldId id="1369" r:id="rId3"/>
    <p:sldId id="1761" r:id="rId4"/>
    <p:sldId id="1674" r:id="rId5"/>
    <p:sldId id="1675" r:id="rId6"/>
    <p:sldId id="1679" r:id="rId7"/>
    <p:sldId id="1680" r:id="rId8"/>
    <p:sldId id="1689" r:id="rId9"/>
    <p:sldId id="762" r:id="rId10"/>
    <p:sldId id="761" r:id="rId11"/>
    <p:sldId id="764" r:id="rId12"/>
    <p:sldId id="765" r:id="rId13"/>
    <p:sldId id="766" r:id="rId14"/>
    <p:sldId id="767" r:id="rId15"/>
    <p:sldId id="768" r:id="rId16"/>
    <p:sldId id="716" r:id="rId17"/>
    <p:sldId id="847" r:id="rId18"/>
    <p:sldId id="781" r:id="rId19"/>
    <p:sldId id="763" r:id="rId20"/>
    <p:sldId id="1418" r:id="rId21"/>
    <p:sldId id="770" r:id="rId22"/>
    <p:sldId id="769" r:id="rId23"/>
    <p:sldId id="772" r:id="rId24"/>
    <p:sldId id="773" r:id="rId25"/>
    <p:sldId id="1691" r:id="rId26"/>
    <p:sldId id="759" r:id="rId27"/>
    <p:sldId id="1693" r:id="rId28"/>
    <p:sldId id="1415" r:id="rId29"/>
    <p:sldId id="1692" r:id="rId30"/>
    <p:sldId id="775" r:id="rId31"/>
    <p:sldId id="1694" r:id="rId32"/>
    <p:sldId id="1695" r:id="rId33"/>
    <p:sldId id="779" r:id="rId34"/>
    <p:sldId id="785" r:id="rId35"/>
    <p:sldId id="782" r:id="rId36"/>
    <p:sldId id="783" r:id="rId37"/>
    <p:sldId id="784" r:id="rId38"/>
    <p:sldId id="1682" r:id="rId39"/>
    <p:sldId id="1424" r:id="rId40"/>
    <p:sldId id="1681" r:id="rId41"/>
    <p:sldId id="1685" r:id="rId42"/>
    <p:sldId id="1683" r:id="rId43"/>
    <p:sldId id="1764" r:id="rId44"/>
    <p:sldId id="1686" r:id="rId45"/>
    <p:sldId id="1690" r:id="rId46"/>
    <p:sldId id="1688" r:id="rId47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200" b="1" kern="1200">
        <a:solidFill>
          <a:srgbClr val="000066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b="1" kern="1200">
        <a:solidFill>
          <a:srgbClr val="000066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b="1" kern="1200">
        <a:solidFill>
          <a:srgbClr val="000066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b="1" kern="1200">
        <a:solidFill>
          <a:srgbClr val="000066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b="1" kern="1200">
        <a:solidFill>
          <a:srgbClr val="000066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rgbClr val="000066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rgbClr val="000066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rgbClr val="000066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rgbClr val="000066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E115"/>
    <a:srgbClr val="FF0000"/>
    <a:srgbClr val="FF6600"/>
    <a:srgbClr val="A2CCE8"/>
    <a:srgbClr val="000000"/>
    <a:srgbClr val="00359E"/>
    <a:srgbClr val="92D050"/>
    <a:srgbClr val="DE6A22"/>
    <a:srgbClr val="AAE600"/>
    <a:srgbClr val="1616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95119" autoAdjust="0"/>
  </p:normalViewPr>
  <p:slideViewPr>
    <p:cSldViewPr>
      <p:cViewPr varScale="1">
        <p:scale>
          <a:sx n="70" d="100"/>
          <a:sy n="70" d="100"/>
        </p:scale>
        <p:origin x="942" y="3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3452"/>
    </p:cViewPr>
  </p:sorterViewPr>
  <p:notesViewPr>
    <p:cSldViewPr>
      <p:cViewPr varScale="1">
        <p:scale>
          <a:sx n="84" d="100"/>
          <a:sy n="84" d="100"/>
        </p:scale>
        <p:origin x="310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DB68A-9D44-4073-920F-D08D647C06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3397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305ACA9-A27D-4159-B806-94BE96EB69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5982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D3674D-E59F-4C2D-95C3-E10A23210743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078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/>
              <a:t>https://www.thewoventalepress.net/2018/02/12/an-anatomy-lesson/</a:t>
            </a:r>
          </a:p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23E3DF-FB59-4075-B972-C0DFEE45DED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950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5ACA9-A27D-4159-B806-94BE96EB69B2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774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A6FD65B-CAEB-4D22-AD7E-2F61F22CD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755" y="6477000"/>
            <a:ext cx="428445" cy="3063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C5DB68A-9D44-4073-920F-D08D647C06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504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 i="0">
                <a:latin typeface="Trebuchet MS"/>
                <a:cs typeface="Trebuchet M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482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0"/>
          <p:cNvCxnSpPr>
            <a:cxnSpLocks noChangeShapeType="1"/>
          </p:cNvCxnSpPr>
          <p:nvPr/>
        </p:nvCxnSpPr>
        <p:spPr bwMode="auto">
          <a:xfrm>
            <a:off x="762000" y="3733800"/>
            <a:ext cx="7772400" cy="1588"/>
          </a:xfrm>
          <a:prstGeom prst="line">
            <a:avLst/>
          </a:prstGeom>
          <a:noFill/>
          <a:ln w="9525">
            <a:solidFill>
              <a:schemeClr val="bg1"/>
            </a:solidFill>
            <a:prstDash val="dot"/>
            <a:round/>
            <a:headEnd/>
            <a:tailEnd/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43325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0" i="0" cap="all">
                <a:latin typeface="Georgia"/>
                <a:cs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43138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latin typeface="Trebuchet MS"/>
                <a:cs typeface="Trebuchet MS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9341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686800" cy="762000"/>
          </a:xfrm>
          <a:prstGeom prst="rect">
            <a:avLst/>
          </a:prstGeom>
        </p:spPr>
        <p:txBody>
          <a:bodyPr/>
          <a:lstStyle>
            <a:lvl1pPr algn="ctr">
              <a:defRPr b="0" i="0">
                <a:latin typeface="Georgia"/>
                <a:cs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4953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b="0" i="0">
                <a:solidFill>
                  <a:schemeClr val="bg1"/>
                </a:solidFill>
                <a:latin typeface="Trebuchet MS"/>
                <a:cs typeface="Trebuchet MS"/>
              </a:defRPr>
            </a:lvl1pPr>
            <a:lvl2pPr>
              <a:buClr>
                <a:schemeClr val="bg1"/>
              </a:buClr>
              <a:defRPr lang="en-US" sz="2400" b="0" i="0" dirty="0" smtClean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2pPr>
            <a:lvl3pPr>
              <a:buClr>
                <a:schemeClr val="bg1"/>
              </a:buClr>
              <a:defRPr b="0" i="0">
                <a:solidFill>
                  <a:schemeClr val="bg1"/>
                </a:solidFill>
                <a:latin typeface="Trebuchet MS"/>
                <a:cs typeface="Trebuchet MS"/>
              </a:defRPr>
            </a:lvl3pPr>
            <a:lvl4pPr>
              <a:buClr>
                <a:schemeClr val="bg1"/>
              </a:buClr>
              <a:defRPr b="0" i="0">
                <a:solidFill>
                  <a:schemeClr val="bg1"/>
                </a:solidFill>
                <a:latin typeface="Trebuchet MS"/>
                <a:cs typeface="Trebuchet MS"/>
              </a:defRPr>
            </a:lvl4pPr>
            <a:lvl5pPr>
              <a:buClr>
                <a:schemeClr val="bg1"/>
              </a:buClr>
              <a:defRPr b="0" i="1">
                <a:solidFill>
                  <a:schemeClr val="bg1"/>
                </a:solidFill>
                <a:latin typeface="Trebuchet MS"/>
                <a:cs typeface="Trebuchet M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0" y="6477000"/>
            <a:ext cx="304800" cy="2961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/>
            </a:lvl1pPr>
          </a:lstStyle>
          <a:p>
            <a:fld id="{7C5DB68A-9D44-4073-920F-D08D647C06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46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Georgia"/>
                <a:cs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438400"/>
            <a:ext cx="3810000" cy="3505200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Trebuchet MS"/>
                <a:cs typeface="Trebuchet MS"/>
              </a:defRPr>
            </a:lvl1pPr>
            <a:lvl2pPr>
              <a:buClrTx/>
              <a:buFont typeface="Arial"/>
              <a:buChar char="•"/>
              <a:defRPr sz="2400" b="0" i="0">
                <a:latin typeface="Trebuchet MS"/>
                <a:cs typeface="Trebuchet MS"/>
              </a:defRPr>
            </a:lvl2pPr>
            <a:lvl3pPr>
              <a:buClrTx/>
              <a:buFont typeface="Arial"/>
              <a:buChar char="•"/>
              <a:defRPr sz="2000" b="0" i="0">
                <a:latin typeface="Trebuchet MS"/>
                <a:cs typeface="Trebuchet MS"/>
              </a:defRPr>
            </a:lvl3pPr>
            <a:lvl4pPr>
              <a:buClrTx/>
              <a:buFont typeface="Arial"/>
              <a:buChar char="•"/>
              <a:defRPr sz="1800" b="0" i="0">
                <a:latin typeface="Trebuchet MS"/>
                <a:cs typeface="Trebuchet MS"/>
              </a:defRPr>
            </a:lvl4pPr>
            <a:lvl5pPr>
              <a:buClr>
                <a:srgbClr val="ECD63F"/>
              </a:buClr>
              <a:buFontTx/>
              <a:buNone/>
              <a:defRPr sz="1800" b="0" i="1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810000" cy="3505200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Trebuchet MS"/>
                <a:cs typeface="Trebuchet MS"/>
              </a:defRPr>
            </a:lvl1pPr>
            <a:lvl2pPr>
              <a:buClrTx/>
              <a:buFont typeface="Arial"/>
              <a:buChar char="•"/>
              <a:defRPr sz="2400" b="0" i="0">
                <a:latin typeface="Trebuchet MS"/>
                <a:cs typeface="Trebuchet MS"/>
              </a:defRPr>
            </a:lvl2pPr>
            <a:lvl3pPr>
              <a:buClrTx/>
              <a:buFont typeface="Arial"/>
              <a:buChar char="•"/>
              <a:defRPr sz="2000" b="0" i="0">
                <a:latin typeface="Trebuchet MS"/>
                <a:cs typeface="Trebuchet MS"/>
              </a:defRPr>
            </a:lvl3pPr>
            <a:lvl4pPr>
              <a:buClrTx/>
              <a:buFont typeface="Arial"/>
              <a:buChar char="•"/>
              <a:defRPr sz="1800" b="0" i="0">
                <a:latin typeface="Trebuchet MS"/>
                <a:cs typeface="Trebuchet MS"/>
              </a:defRPr>
            </a:lvl4pPr>
            <a:lvl5pPr>
              <a:buClr>
                <a:srgbClr val="ECD63F"/>
              </a:buClr>
              <a:buFontTx/>
              <a:buNone/>
              <a:defRPr sz="1800" b="0" i="1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4A04D-C5B0-4C0C-8315-D9E451E497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755" y="6477000"/>
            <a:ext cx="428445" cy="3063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C5DB68A-9D44-4073-920F-D08D647C06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243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599"/>
            <a:ext cx="8229600" cy="100647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Georgia"/>
                <a:cs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15376"/>
            <a:ext cx="4040188" cy="4389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latin typeface="Trebuchet MS"/>
                <a:cs typeface="Trebuchet M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95601"/>
            <a:ext cx="4040188" cy="31242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sz="2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  <a:lvl2pPr>
              <a:buClr>
                <a:schemeClr val="bg1"/>
              </a:buClr>
              <a:buFont typeface="Arial"/>
              <a:buChar char="•"/>
              <a:defRPr sz="2000" b="0" i="0">
                <a:solidFill>
                  <a:schemeClr val="bg1"/>
                </a:solidFill>
                <a:latin typeface="Trebuchet MS"/>
                <a:cs typeface="Trebuchet MS"/>
              </a:defRPr>
            </a:lvl2pPr>
            <a:lvl3pPr>
              <a:buClr>
                <a:schemeClr val="bg1"/>
              </a:buClr>
              <a:buFont typeface="Arial"/>
              <a:buChar char="•"/>
              <a:defRPr sz="1800" b="0" i="0">
                <a:solidFill>
                  <a:schemeClr val="bg1"/>
                </a:solidFill>
                <a:latin typeface="Trebuchet MS"/>
                <a:cs typeface="Trebuchet MS"/>
              </a:defRPr>
            </a:lvl3pPr>
            <a:lvl4pPr>
              <a:buClr>
                <a:schemeClr val="bg1"/>
              </a:buClr>
              <a:buFont typeface="Arial"/>
              <a:buChar char="•"/>
              <a:defRPr sz="1600" b="0" i="0">
                <a:solidFill>
                  <a:schemeClr val="bg1"/>
                </a:solidFill>
                <a:latin typeface="Trebuchet MS"/>
                <a:cs typeface="Trebuchet MS"/>
              </a:defRPr>
            </a:lvl4pPr>
            <a:lvl5pPr>
              <a:buClr>
                <a:schemeClr val="bg1"/>
              </a:buClr>
              <a:buFontTx/>
              <a:buNone/>
              <a:defRPr sz="1600" b="0" i="1">
                <a:solidFill>
                  <a:schemeClr val="bg1"/>
                </a:solidFill>
                <a:latin typeface="Trebuchet MS"/>
                <a:cs typeface="Trebuchet M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15376"/>
            <a:ext cx="4041775" cy="4389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latin typeface="Trebuchet MS"/>
                <a:cs typeface="Trebuchet M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895601"/>
            <a:ext cx="4041775" cy="31242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buFont typeface="Arial"/>
              <a:buChar char="•"/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buFont typeface="Arial"/>
              <a:buChar char="•"/>
              <a:defRPr sz="1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buFont typeface="Arial"/>
              <a:buChar char="•"/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buFontTx/>
              <a:buNone/>
              <a:defRPr sz="1600" i="1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277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3008313" cy="1295400"/>
          </a:xfrm>
          <a:prstGeom prst="rect">
            <a:avLst/>
          </a:prstGeom>
          <a:solidFill>
            <a:srgbClr val="E59C00"/>
          </a:solidFill>
        </p:spPr>
        <p:txBody>
          <a:bodyPr anchor="b"/>
          <a:lstStyle>
            <a:lvl1pPr algn="l">
              <a:defRPr sz="2000" b="1" i="0">
                <a:latin typeface="Trebuchet MS"/>
                <a:cs typeface="Trebuchet M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66801"/>
            <a:ext cx="5111750" cy="4953000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Georgia"/>
                <a:cs typeface="Georgia"/>
              </a:defRPr>
            </a:lvl1pPr>
            <a:lvl2pPr>
              <a:buClrTx/>
              <a:buFont typeface="Arial"/>
              <a:buChar char="•"/>
              <a:defRPr sz="2800" b="0" i="0">
                <a:latin typeface="Trebuchet MS"/>
                <a:cs typeface="Trebuchet MS"/>
              </a:defRPr>
            </a:lvl2pPr>
            <a:lvl3pPr>
              <a:buClrTx/>
              <a:buFont typeface="Arial"/>
              <a:buChar char="•"/>
              <a:defRPr sz="2400" b="0" i="0">
                <a:latin typeface="Trebuchet MS"/>
                <a:cs typeface="Trebuchet MS"/>
              </a:defRPr>
            </a:lvl3pPr>
            <a:lvl4pPr>
              <a:buClrTx/>
              <a:buFont typeface="Arial"/>
              <a:buChar char="•"/>
              <a:defRPr sz="2000" b="0" i="0">
                <a:latin typeface="Trebuchet MS"/>
                <a:cs typeface="Trebuchet MS"/>
              </a:defRPr>
            </a:lvl4pPr>
            <a:lvl5pPr>
              <a:buClr>
                <a:srgbClr val="ECD63F"/>
              </a:buClr>
              <a:buFontTx/>
              <a:buNone/>
              <a:defRPr sz="2000" b="0" i="1">
                <a:latin typeface="Trebuchet MS"/>
                <a:cs typeface="Trebuchet M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14600"/>
            <a:ext cx="3008313" cy="3505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7853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0"/>
            <a:ext cx="5334000" cy="566738"/>
          </a:xfrm>
          <a:prstGeom prst="rect">
            <a:avLst/>
          </a:prstGeom>
        </p:spPr>
        <p:txBody>
          <a:bodyPr anchor="b"/>
          <a:lstStyle>
            <a:lvl1pPr algn="ctr">
              <a:defRPr sz="2000" b="0" i="0">
                <a:latin typeface="Georgia"/>
                <a:cs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143000"/>
            <a:ext cx="5334000" cy="3429000"/>
          </a:xfrm>
          <a:prstGeom prst="rect">
            <a:avLst/>
          </a:prstGeom>
          <a:solidFill>
            <a:schemeClr val="bg2"/>
          </a:solidFill>
          <a:ln w="5080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52400" dist="101600" dir="2700000">
              <a:schemeClr val="tx1">
                <a:alpha val="31000"/>
              </a:schemeClr>
            </a:outerShdw>
          </a:effectLst>
        </p:spPr>
        <p:txBody>
          <a:bodyPr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138738"/>
            <a:ext cx="5334000" cy="8048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960C90-18D7-4F5C-ACCF-F8B8349E20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755" y="6477000"/>
            <a:ext cx="428445" cy="3063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C5DB68A-9D44-4073-920F-D08D647C06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7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BE98E-A4C6-4206-BB03-22E8467561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47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Clr>
                <a:schemeClr val="bg1"/>
              </a:buClr>
              <a:buFont typeface="+mj-lt"/>
              <a:buNone/>
              <a:defRPr b="0" i="0">
                <a:solidFill>
                  <a:schemeClr val="bg1"/>
                </a:solidFill>
                <a:latin typeface="Trebuchet MS"/>
                <a:cs typeface="Trebuchet M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BE98E-A4C6-4206-BB03-22E8467561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460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686800" cy="762000"/>
          </a:xfrm>
          <a:prstGeom prst="rect">
            <a:avLst/>
          </a:prstGeom>
        </p:spPr>
        <p:txBody>
          <a:bodyPr/>
          <a:lstStyle>
            <a:lvl1pPr algn="ctr">
              <a:defRPr b="0" i="0">
                <a:latin typeface="Georgia"/>
                <a:cs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4953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b="0" i="0">
                <a:solidFill>
                  <a:schemeClr val="bg1"/>
                </a:solidFill>
                <a:latin typeface="Trebuchet MS"/>
                <a:cs typeface="Trebuchet MS"/>
              </a:defRPr>
            </a:lvl1pPr>
            <a:lvl2pPr>
              <a:buClr>
                <a:schemeClr val="bg1"/>
              </a:buClr>
              <a:defRPr lang="en-US" sz="2400" b="0" i="0" dirty="0" smtClean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2pPr>
            <a:lvl3pPr>
              <a:buClr>
                <a:schemeClr val="bg1"/>
              </a:buClr>
              <a:defRPr b="0" i="0">
                <a:solidFill>
                  <a:schemeClr val="bg1"/>
                </a:solidFill>
                <a:latin typeface="Trebuchet MS"/>
                <a:cs typeface="Trebuchet MS"/>
              </a:defRPr>
            </a:lvl3pPr>
            <a:lvl4pPr>
              <a:buClr>
                <a:schemeClr val="bg1"/>
              </a:buClr>
              <a:defRPr b="0" i="0">
                <a:solidFill>
                  <a:schemeClr val="bg1"/>
                </a:solidFill>
                <a:latin typeface="Trebuchet MS"/>
                <a:cs typeface="Trebuchet MS"/>
              </a:defRPr>
            </a:lvl4pPr>
            <a:lvl5pPr>
              <a:buClr>
                <a:schemeClr val="bg1"/>
              </a:buClr>
              <a:defRPr b="0" i="1">
                <a:solidFill>
                  <a:schemeClr val="bg1"/>
                </a:solidFill>
                <a:latin typeface="Trebuchet MS"/>
                <a:cs typeface="Trebuchet M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BE98E-A4C6-4206-BB03-22E8467561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631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wntown.jp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 bwMode="auto">
          <a:xfrm>
            <a:off x="0" y="609600"/>
            <a:ext cx="9144000" cy="6248400"/>
          </a:xfrm>
          <a:prstGeom prst="rect">
            <a:avLst/>
          </a:prstGeom>
          <a:solidFill>
            <a:srgbClr val="002060">
              <a:alpha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28755" y="6477000"/>
            <a:ext cx="504645" cy="3063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C5DB68A-9D44-4073-920F-D08D647C06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459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ＭＳ Ｐゴシック" pitchFamily="122" charset="-128"/>
          <a:cs typeface="ＭＳ Ｐゴシック" pitchFamily="122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defRPr sz="2400">
          <a:solidFill>
            <a:schemeClr val="bg1"/>
          </a:solidFill>
          <a:latin typeface="+mn-lt"/>
          <a:ea typeface="ＭＳ Ｐゴシック" pitchFamily="122" charset="-128"/>
          <a:cs typeface="ＭＳ Ｐゴシック" pitchFamily="122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33"/>
        </a:buClr>
        <a:buSzPct val="80000"/>
        <a:buFont typeface="Times" charset="0"/>
        <a:buChar char="•"/>
        <a:defRPr sz="2400">
          <a:solidFill>
            <a:schemeClr val="bg1"/>
          </a:solidFill>
          <a:latin typeface="+mn-lt"/>
          <a:ea typeface="ＭＳ Ｐゴシック" pitchFamily="12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bg1"/>
          </a:solidFill>
          <a:latin typeface="+mn-lt"/>
          <a:ea typeface="ＭＳ Ｐゴシック" pitchFamily="122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95000"/>
        <a:buFont typeface="Times" charset="0"/>
        <a:buChar char="•"/>
        <a:defRPr sz="2000">
          <a:solidFill>
            <a:schemeClr val="bg1"/>
          </a:solidFill>
          <a:latin typeface="+mn-lt"/>
          <a:ea typeface="ＭＳ Ｐゴシック" pitchFamily="122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wntown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 bwMode="auto">
          <a:xfrm>
            <a:off x="0" y="609600"/>
            <a:ext cx="9144000" cy="6248400"/>
          </a:xfrm>
          <a:prstGeom prst="rect">
            <a:avLst/>
          </a:prstGeom>
          <a:solidFill>
            <a:srgbClr val="002060">
              <a:alpha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0" y="6492875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14BE98E-A4C6-4206-BB03-22E8467561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11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ＭＳ Ｐゴシック" pitchFamily="122" charset="-128"/>
          <a:cs typeface="ＭＳ Ｐゴシック" pitchFamily="122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defRPr sz="2400">
          <a:solidFill>
            <a:schemeClr val="bg1"/>
          </a:solidFill>
          <a:latin typeface="+mn-lt"/>
          <a:ea typeface="ＭＳ Ｐゴシック" pitchFamily="122" charset="-128"/>
          <a:cs typeface="ＭＳ Ｐゴシック" pitchFamily="122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33"/>
        </a:buClr>
        <a:buSzPct val="80000"/>
        <a:buFont typeface="Times" charset="0"/>
        <a:buChar char="•"/>
        <a:defRPr sz="2400">
          <a:solidFill>
            <a:schemeClr val="bg1"/>
          </a:solidFill>
          <a:latin typeface="+mn-lt"/>
          <a:ea typeface="ＭＳ Ｐゴシック" pitchFamily="12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bg1"/>
          </a:solidFill>
          <a:latin typeface="+mn-lt"/>
          <a:ea typeface="ＭＳ Ｐゴシック" pitchFamily="122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95000"/>
        <a:buFont typeface="Times" charset="0"/>
        <a:buChar char="•"/>
        <a:defRPr sz="2000">
          <a:solidFill>
            <a:schemeClr val="bg1"/>
          </a:solidFill>
          <a:latin typeface="+mn-lt"/>
          <a:ea typeface="ＭＳ Ｐゴシック" pitchFamily="122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bookcentral-proquest-com.gate.lib.buffalo.edu/lib/buffalo/detail.action?docID=3433795&amp;pq-origsite=primo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content/pdf/10.1186/gb-2005-6-5-r46.pdf" TargetMode="External"/><Relationship Id="rId2" Type="http://schemas.openxmlformats.org/officeDocument/2006/relationships/hyperlink" Target="https://ebookcentral-proquest-com.gate.lib.buffalo.edu/lib/buffalo/detail.action?docID=3433795&amp;pq-origsite=primo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apps.oasas.ny.gov/portal/page/portal/OASAS_APPS/CDS_Public_Documentation/TAB38646/Tab/CDS_Batch_Transaction_File_Specification_0.pdf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ww.merriam-webster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ww.merriam-webster.com/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ww.merriam-webster.com/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www.merriam-webster.com/" TargetMode="External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ww.merriam-webster.com/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bfo-ontology.github.io/browse-clif.html" TargetMode="Externa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bfo-2020-defhelp.xlsx" TargetMode="External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ctrTitle"/>
          </p:nvPr>
        </p:nvSpPr>
        <p:spPr>
          <a:xfrm>
            <a:off x="5080" y="1600200"/>
            <a:ext cx="8991600" cy="1066800"/>
          </a:xfrm>
          <a:ln/>
        </p:spPr>
        <p:txBody>
          <a:bodyPr/>
          <a:lstStyle/>
          <a:p>
            <a:pPr>
              <a:tabLst>
                <a:tab pos="5376863" algn="l"/>
              </a:tabLst>
            </a:pPr>
            <a:r>
              <a:rPr lang="en-US" sz="2400" dirty="0"/>
              <a:t>BMI508 – Fall 2026</a:t>
            </a:r>
            <a:br>
              <a:rPr lang="en-US" sz="2400" dirty="0"/>
            </a:br>
            <a:r>
              <a:rPr lang="en-US" sz="2400" dirty="0"/>
              <a:t>Introduction to Biomedical Ontology</a:t>
            </a:r>
            <a:br>
              <a:rPr lang="en-US" sz="4400" dirty="0"/>
            </a:br>
            <a:br>
              <a:rPr lang="en-US" sz="1600" dirty="0"/>
            </a:br>
            <a:r>
              <a:rPr lang="en-US" sz="3200" dirty="0"/>
              <a:t>Class 6 – Sept 30, 2026</a:t>
            </a:r>
            <a:br>
              <a:rPr lang="en-US" sz="4400" dirty="0"/>
            </a:br>
            <a:r>
              <a:rPr lang="en-US" sz="4400" dirty="0"/>
              <a:t>General principles for realism-based ontology development</a:t>
            </a:r>
            <a:br>
              <a:rPr lang="en-US" sz="4400" dirty="0"/>
            </a:br>
            <a:br>
              <a:rPr lang="en-US" dirty="0"/>
            </a:br>
            <a:br>
              <a:rPr lang="en-US" dirty="0"/>
            </a:b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029200"/>
            <a:ext cx="9144000" cy="16002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defTabSz="566738">
              <a:lnSpc>
                <a:spcPct val="80000"/>
              </a:lnSpc>
            </a:pPr>
            <a:r>
              <a:rPr lang="en-GB" altLang="ja-JP" sz="2800" b="1" dirty="0">
                <a:ea typeface="ＭＳ 明朝" panose="02020609040205080304" pitchFamily="49" charset="-128"/>
              </a:rPr>
              <a:t>Werner CEUSTERS</a:t>
            </a:r>
            <a:endParaRPr lang="en-US" altLang="ja-JP" sz="1800" i="1" baseline="30000" dirty="0">
              <a:ea typeface="ＭＳ 明朝" panose="02020609040205080304" pitchFamily="49" charset="-128"/>
            </a:endParaRPr>
          </a:p>
          <a:p>
            <a:pPr defTabSz="566738"/>
            <a:r>
              <a:rPr lang="en-GB" sz="1800" i="1" dirty="0"/>
              <a:t>Department of Biomedical Informatics, University at Buffalo, USA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-152400" y="609600"/>
            <a:ext cx="9296400" cy="466726"/>
            <a:chOff x="-152400" y="609600"/>
            <a:chExt cx="9296400" cy="466726"/>
          </a:xfrm>
        </p:grpSpPr>
        <p:sp>
          <p:nvSpPr>
            <p:cNvPr id="6" name="Rectangle 5"/>
            <p:cNvSpPr/>
            <p:nvPr/>
          </p:nvSpPr>
          <p:spPr bwMode="auto">
            <a:xfrm>
              <a:off x="5562600" y="609600"/>
              <a:ext cx="3581400" cy="4667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pic>
          <p:nvPicPr>
            <p:cNvPr id="7" name="Picture 6" descr="Jacobs School of Medicine and Biomedical Sciences 1-line locku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2400" y="609600"/>
              <a:ext cx="6477000" cy="466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62957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B5985-31C3-4EF0-8BC8-7D88AB7C5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/>
          <a:lstStyle/>
          <a:p>
            <a:r>
              <a:rPr lang="en-US" sz="2800" dirty="0"/>
              <a:t>Last week’s extra credit opportunity: correct the axioms so that 2 distinct processes can occupy the same STR.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541AF-4623-4F28-B209-0475CB7833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-76200" y="6491968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fld id="{01EF93C7-D0AB-41D7-8C62-1F8A9E33AE2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C5A07D0-FC01-45BD-ACB7-D28C3D58C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676400"/>
            <a:ext cx="8991600" cy="4953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If a process is part of another, their spatiotemporal regions are part too:</a:t>
            </a:r>
          </a:p>
          <a:p>
            <a:pPr marL="0" indent="0"/>
            <a:r>
              <a:rPr lang="en-US" sz="2200" dirty="0"/>
              <a:t>    	</a:t>
            </a:r>
            <a:r>
              <a:rPr lang="en-US" sz="2000" dirty="0"/>
              <a:t>(</a:t>
            </a:r>
            <a:r>
              <a:rPr lang="en-US" sz="2000" dirty="0" err="1">
                <a:solidFill>
                  <a:srgbClr val="1FE115"/>
                </a:solidFill>
              </a:rPr>
              <a:t>forall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FFC000"/>
                </a:solidFill>
              </a:rPr>
              <a:t>p1 p2</a:t>
            </a:r>
            <a:r>
              <a:rPr lang="en-US" sz="2000" dirty="0"/>
              <a:t>)</a:t>
            </a:r>
          </a:p>
          <a:p>
            <a:pPr marL="0" indent="0"/>
            <a:r>
              <a:rPr lang="en-US" sz="2000" dirty="0"/>
              <a:t> 	      (if (and (</a:t>
            </a:r>
            <a:r>
              <a:rPr lang="en-US" sz="2000" dirty="0">
                <a:solidFill>
                  <a:srgbClr val="1FE115"/>
                </a:solidFill>
              </a:rPr>
              <a:t>exists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FFC000"/>
                </a:solidFill>
              </a:rPr>
              <a:t>t</a:t>
            </a:r>
            <a:r>
              <a:rPr lang="en-US" sz="2000" dirty="0"/>
              <a:t>) (</a:t>
            </a:r>
            <a:r>
              <a:rPr lang="en-US" sz="2000" dirty="0">
                <a:solidFill>
                  <a:srgbClr val="FFFF00"/>
                </a:solidFill>
              </a:rPr>
              <a:t>instance-of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p1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B0F0"/>
                </a:solidFill>
              </a:rPr>
              <a:t>process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t</a:t>
            </a:r>
            <a:r>
              <a:rPr lang="en-US" sz="2000" dirty="0"/>
              <a:t>))        				      (</a:t>
            </a:r>
            <a:r>
              <a:rPr lang="en-US" sz="2000" dirty="0">
                <a:solidFill>
                  <a:srgbClr val="1FE115"/>
                </a:solidFill>
              </a:rPr>
              <a:t>exists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FFC000"/>
                </a:solidFill>
              </a:rPr>
              <a:t>t</a:t>
            </a:r>
            <a:r>
              <a:rPr lang="en-US" sz="2000" dirty="0"/>
              <a:t>) (</a:t>
            </a:r>
            <a:r>
              <a:rPr lang="en-US" sz="2000" dirty="0">
                <a:solidFill>
                  <a:srgbClr val="FFFF00"/>
                </a:solidFill>
              </a:rPr>
              <a:t>instance-of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p2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B0F0"/>
                </a:solidFill>
              </a:rPr>
              <a:t>process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t</a:t>
            </a:r>
            <a:r>
              <a:rPr lang="en-US" sz="2000" dirty="0"/>
              <a:t>)))</a:t>
            </a:r>
          </a:p>
          <a:p>
            <a:pPr marL="0" indent="0"/>
            <a:r>
              <a:rPr lang="en-US" sz="2000" dirty="0"/>
              <a:t>      	           (</a:t>
            </a:r>
            <a:r>
              <a:rPr lang="en-US" sz="2000" dirty="0" err="1"/>
              <a:t>iff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FFFF00"/>
                </a:solidFill>
              </a:rPr>
              <a:t>occurrent-part-of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p1 p2</a:t>
            </a:r>
            <a:r>
              <a:rPr lang="en-US" sz="2000" dirty="0"/>
              <a:t>)</a:t>
            </a:r>
          </a:p>
          <a:p>
            <a:pPr marL="0" indent="0"/>
            <a:r>
              <a:rPr lang="en-US" sz="2000" dirty="0"/>
              <a:t>	       	     (</a:t>
            </a:r>
            <a:r>
              <a:rPr lang="en-US" sz="2000" dirty="0">
                <a:solidFill>
                  <a:srgbClr val="1FE115"/>
                </a:solidFill>
              </a:rPr>
              <a:t>exists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FFC000"/>
                </a:solidFill>
              </a:rPr>
              <a:t>st1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C000"/>
                </a:solidFill>
              </a:rPr>
              <a:t>st2</a:t>
            </a:r>
            <a:r>
              <a:rPr lang="en-US" sz="2000" dirty="0"/>
              <a:t>) </a:t>
            </a:r>
          </a:p>
          <a:p>
            <a:pPr marL="0" indent="0"/>
            <a:r>
              <a:rPr lang="en-US" sz="2000" dirty="0"/>
              <a:t>			(and (</a:t>
            </a:r>
            <a:r>
              <a:rPr lang="en-US" sz="2000" dirty="0">
                <a:solidFill>
                  <a:srgbClr val="FFFF00"/>
                </a:solidFill>
              </a:rPr>
              <a:t>occupies-spatiotemporal-region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p1 st1</a:t>
            </a:r>
            <a:r>
              <a:rPr lang="en-US" sz="2000" dirty="0"/>
              <a:t>)         		        	        (</a:t>
            </a:r>
            <a:r>
              <a:rPr lang="en-US" sz="2000" dirty="0">
                <a:solidFill>
                  <a:srgbClr val="FFFF00"/>
                </a:solidFill>
              </a:rPr>
              <a:t>occupies-spatiotemporal-region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p2 st2</a:t>
            </a:r>
            <a:r>
              <a:rPr lang="en-US" sz="2000" dirty="0"/>
              <a:t>)         		        	        (</a:t>
            </a:r>
            <a:r>
              <a:rPr lang="en-US" sz="2000" dirty="0">
                <a:solidFill>
                  <a:srgbClr val="FFFF00"/>
                </a:solidFill>
              </a:rPr>
              <a:t>occurrent-part-of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st1 st2</a:t>
            </a:r>
            <a:r>
              <a:rPr lang="en-US" sz="2000" dirty="0"/>
              <a:t>))))))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Occurrent-part-of is antisymmetric:</a:t>
            </a:r>
          </a:p>
          <a:p>
            <a:pPr marL="0" indent="0"/>
            <a:r>
              <a:rPr lang="en-US" sz="2000" dirty="0"/>
              <a:t>	(</a:t>
            </a:r>
            <a:r>
              <a:rPr lang="en-US" sz="2000" dirty="0" err="1">
                <a:solidFill>
                  <a:srgbClr val="1FE115"/>
                </a:solidFill>
              </a:rPr>
              <a:t>forall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C000"/>
                </a:solidFill>
              </a:rPr>
              <a:t>x y</a:t>
            </a:r>
            <a:r>
              <a:rPr lang="en-US" sz="2000" dirty="0"/>
              <a:t>) (if (and (</a:t>
            </a:r>
            <a:r>
              <a:rPr lang="en-US" sz="2000" dirty="0">
                <a:solidFill>
                  <a:srgbClr val="FFFF00"/>
                </a:solidFill>
              </a:rPr>
              <a:t>occurrent-part-of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x y</a:t>
            </a:r>
            <a:r>
              <a:rPr lang="en-US" sz="2000" dirty="0"/>
              <a:t>)</a:t>
            </a:r>
          </a:p>
          <a:p>
            <a:pPr marL="0" indent="0"/>
            <a:r>
              <a:rPr lang="en-US" sz="2000" dirty="0"/>
              <a:t>			     (</a:t>
            </a:r>
            <a:r>
              <a:rPr lang="en-US" sz="2000" dirty="0">
                <a:solidFill>
                  <a:srgbClr val="FFFF00"/>
                </a:solidFill>
              </a:rPr>
              <a:t>occurrent-part-of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y x</a:t>
            </a:r>
            <a:r>
              <a:rPr lang="en-US" sz="2000" dirty="0"/>
              <a:t>))</a:t>
            </a:r>
          </a:p>
          <a:p>
            <a:pPr marL="0" indent="0"/>
            <a:r>
              <a:rPr lang="en-US" sz="2000" dirty="0"/>
              <a:t>		          (= </a:t>
            </a:r>
            <a:r>
              <a:rPr lang="en-US" sz="2000" i="1" dirty="0">
                <a:solidFill>
                  <a:srgbClr val="FFC000"/>
                </a:solidFill>
              </a:rPr>
              <a:t>x y</a:t>
            </a:r>
            <a:r>
              <a:rPr lang="en-US" sz="2000" dirty="0"/>
              <a:t>)))</a:t>
            </a:r>
          </a:p>
          <a:p>
            <a:pPr marL="0" indent="0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466822-DD07-4921-A553-D1483A1AD524}"/>
              </a:ext>
            </a:extLst>
          </p:cNvPr>
          <p:cNvSpPr/>
          <p:nvPr/>
        </p:nvSpPr>
        <p:spPr bwMode="auto">
          <a:xfrm>
            <a:off x="76200" y="685800"/>
            <a:ext cx="8991600" cy="838200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745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B71ED-D6B8-4160-807C-27D37FEB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pre-class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D9CB9-9DF2-4D4F-A9FE-45C58C7EE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0" y="2209800"/>
            <a:ext cx="8686800" cy="2895600"/>
          </a:xfrm>
        </p:spPr>
        <p:txBody>
          <a:bodyPr/>
          <a:lstStyle/>
          <a:p>
            <a:r>
              <a:rPr lang="en-US" b="1" dirty="0"/>
              <a:t>R5 </a:t>
            </a:r>
            <a:r>
              <a:rPr lang="en-US" b="1" i="1" dirty="0">
                <a:hlinkClick r:id="rId2"/>
              </a:rPr>
              <a:t>Principles of best practice I and II</a:t>
            </a:r>
            <a:r>
              <a:rPr lang="en-US" b="1" i="1" dirty="0"/>
              <a:t>. </a:t>
            </a:r>
            <a:r>
              <a:rPr lang="en-US" dirty="0"/>
              <a:t>(pages 43-84) in: Arp, R., B. Smith, and A.D. Spear, </a:t>
            </a:r>
            <a:r>
              <a:rPr lang="en-US" i="1" dirty="0"/>
              <a:t>Building ontologies with basic formal ontology</a:t>
            </a:r>
            <a:r>
              <a:rPr lang="en-US" dirty="0"/>
              <a:t>. 2015, The MIT Press,: Cambridge, Massachusetts. p. 1 online resource (245 p.) [1] </a:t>
            </a:r>
          </a:p>
          <a:p>
            <a:r>
              <a:rPr lang="nl-NL" dirty="0"/>
              <a:t>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E4C6D7-1CFE-4A92-8A8B-FCFCF8666E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5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B71ED-D6B8-4160-807C-27D37FEB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for next week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D9CB9-9DF2-4D4F-A9FE-45C58C7EEF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Required: </a:t>
            </a:r>
          </a:p>
          <a:p>
            <a:r>
              <a:rPr lang="en-US" b="1" dirty="0"/>
              <a:t>R7: </a:t>
            </a:r>
            <a:r>
              <a:rPr lang="en-US" b="1" i="1" dirty="0">
                <a:hlinkClick r:id="rId2"/>
              </a:rPr>
              <a:t>The ontology of relations</a:t>
            </a:r>
            <a:r>
              <a:rPr lang="en-US" b="1" i="1" dirty="0"/>
              <a:t>.</a:t>
            </a:r>
            <a:r>
              <a:rPr lang="en-US" dirty="0"/>
              <a:t> (pages 131-150) in: Arp, R., B. Smith, and A.D. Spear, </a:t>
            </a:r>
            <a:r>
              <a:rPr lang="en-US" i="1" dirty="0"/>
              <a:t>Building ontologies with basic formal ontology</a:t>
            </a:r>
            <a:r>
              <a:rPr lang="en-US" dirty="0"/>
              <a:t>. 2015, The MIT Press,: Cambridge, Massachusetts. p. 1 online resource (245 p.)</a:t>
            </a:r>
          </a:p>
          <a:p>
            <a:endParaRPr lang="en-US" dirty="0"/>
          </a:p>
          <a:p>
            <a:r>
              <a:rPr lang="en-US" dirty="0"/>
              <a:t>Strongly suggested:</a:t>
            </a:r>
          </a:p>
          <a:p>
            <a:r>
              <a:rPr lang="en-US" b="1" dirty="0"/>
              <a:t>R6</a:t>
            </a:r>
            <a:r>
              <a:rPr lang="en-US" dirty="0"/>
              <a:t>: Smith, B., et al., </a:t>
            </a:r>
            <a:r>
              <a:rPr lang="en-US" dirty="0">
                <a:hlinkClick r:id="rId3"/>
              </a:rPr>
              <a:t>Relations in biomedical ontologies</a:t>
            </a:r>
            <a:r>
              <a:rPr lang="en-US" dirty="0"/>
              <a:t>. Genome Biol, 2005. 6(5): p. R46.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21E8D-188E-4CB7-9C91-060A3F444F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725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E27990-4D91-492F-9C71-A889169AB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803D529-73F3-4D92-AAED-91A734887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General re-introduction of ‘ontology’ versus ‘terminology’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Terminology selection and management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Definitions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Ontology design / putting it together: 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/>
              <a:t>lessons learned from A3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/>
              <a:t>How to transform A3 into A4 (demo)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F3380C8-FF07-488D-BFD8-6BE60D3BA02A}"/>
              </a:ext>
            </a:extLst>
          </p:cNvPr>
          <p:cNvSpPr txBox="1">
            <a:spLocks/>
          </p:cNvSpPr>
          <p:nvPr/>
        </p:nvSpPr>
        <p:spPr>
          <a:xfrm>
            <a:off x="0" y="6477000"/>
            <a:ext cx="304800" cy="2968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fld id="{7C5DB68A-9D44-4073-920F-D08D647C06A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759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28AE0E0-053D-4374-9A37-E9DB66C6EA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Ontology </a:t>
            </a:r>
            <a:r>
              <a:rPr lang="en-US" dirty="0">
                <a:sym typeface="Wingdings" panose="05000000000000000000" pitchFamily="2" charset="2"/>
              </a:rPr>
              <a:t> Terminology</a:t>
            </a:r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AF2479B-76B3-45CC-93EA-8093B22121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551D2-7F70-474E-8540-DAE49AE9946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77000"/>
            <a:ext cx="304800" cy="296863"/>
          </a:xfrm>
        </p:spPr>
        <p:txBody>
          <a:bodyPr/>
          <a:lstStyle/>
          <a:p>
            <a:fld id="{7C5DB68A-9D44-4073-920F-D08D647C06A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465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8EB3886-68C7-4B4D-96C1-AA5057CC8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OASAS data checking instructions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A2B143-9293-45E2-9AEF-5ABDFCC54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[CHILDREN_LIVING_WITH_CLIENT] must be a whole number between 0 and 9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If [PRIMARY_SUBSTANCE_CODE] is 0 (none), then [PRIMARY_AGE_OF_FIRST_USE] must be space filled.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[PRIMARY_AGE_OF_FIRST_USE] cannot be greater than the age at admission.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[PREGNANT]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[PREGNANT] must be either 1 (Yes) or 2 (No).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If [SEX] is 1 (Male), [PREGNANT] cannot be 1 (Yes).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028367A1-1635-4F80-8759-040D41493F16}"/>
              </a:ext>
            </a:extLst>
          </p:cNvPr>
          <p:cNvSpPr txBox="1">
            <a:spLocks/>
          </p:cNvSpPr>
          <p:nvPr/>
        </p:nvSpPr>
        <p:spPr>
          <a:xfrm>
            <a:off x="0" y="6477001"/>
            <a:ext cx="381000" cy="2616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fld id="{7C5DB68A-9D44-4073-920F-D08D647C06A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B26802-F0A7-44E0-9537-FA7FA172CEE7}"/>
              </a:ext>
            </a:extLst>
          </p:cNvPr>
          <p:cNvSpPr/>
          <p:nvPr/>
        </p:nvSpPr>
        <p:spPr>
          <a:xfrm>
            <a:off x="2438400" y="6215390"/>
            <a:ext cx="6629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b="0" dirty="0">
                <a:solidFill>
                  <a:schemeClr val="bg1"/>
                </a:solidFill>
                <a:hlinkClick r:id="rId2"/>
              </a:rPr>
              <a:t>https://apps.oasas.ny.gov/portal/page/portal/OASAS_APPS/CDS_Public_Documentation/TAB38646/Tab/CDS_Batch_Transaction_File_Specification_0.pdf</a:t>
            </a:r>
            <a:r>
              <a:rPr lang="en-US" sz="1400" b="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1390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86800" cy="762000"/>
          </a:xfrm>
        </p:spPr>
        <p:txBody>
          <a:bodyPr/>
          <a:lstStyle/>
          <a:p>
            <a:r>
              <a:rPr lang="en-US" dirty="0"/>
              <a:t>Two important science- and research- related disciplines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1676400"/>
            <a:ext cx="4343400" cy="4953000"/>
          </a:xfrm>
        </p:spPr>
        <p:txBody>
          <a:bodyPr/>
          <a:lstStyle/>
          <a:p>
            <a:pPr algn="ctr"/>
            <a:r>
              <a:rPr lang="en-US" b="1" u="sng" dirty="0"/>
              <a:t>Ontology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4572001" y="1676400"/>
            <a:ext cx="4572000" cy="49530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4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80000"/>
              <a:buFont typeface="Times" charset="0"/>
              <a:buChar char="•"/>
              <a:defRPr lang="en-US" sz="2400" b="0" i="0" dirty="0" smtClean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95000"/>
              <a:buFont typeface="Times" charset="0"/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 b="0" i="1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Terminology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495800" y="1676400"/>
            <a:ext cx="0" cy="4953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074940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86800" cy="762000"/>
          </a:xfrm>
        </p:spPr>
        <p:txBody>
          <a:bodyPr/>
          <a:lstStyle/>
          <a:p>
            <a:r>
              <a:rPr lang="en-US" dirty="0"/>
              <a:t>Two important science- and research- related disciplines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1676400"/>
            <a:ext cx="4343400" cy="4953000"/>
          </a:xfrm>
        </p:spPr>
        <p:txBody>
          <a:bodyPr/>
          <a:lstStyle/>
          <a:p>
            <a:pPr algn="ctr"/>
            <a:r>
              <a:rPr lang="en-US" b="1" u="sng" dirty="0"/>
              <a:t>Ontology</a:t>
            </a:r>
          </a:p>
          <a:p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What entities exist?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How do entities relate to each other?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4572000" y="1676400"/>
            <a:ext cx="4572000" cy="49530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4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80000"/>
              <a:buFont typeface="Times" charset="0"/>
              <a:buChar char="•"/>
              <a:defRPr lang="en-US" sz="2400" b="0" i="0" dirty="0" smtClean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95000"/>
              <a:buFont typeface="Times" charset="0"/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 b="0" i="1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Terminology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What entities, if any at all, are denoted by words or terms?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kern="0" dirty="0">
                <a:solidFill>
                  <a:srgbClr val="FFFFFF"/>
                </a:solidFill>
              </a:rPr>
              <a:t>How do terms relate to each other?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How to form declarative terms?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‘Earth’    ‘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Aarde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’    ‘La Terre’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495800" y="1676400"/>
            <a:ext cx="0" cy="4953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1166814" y="4825425"/>
            <a:ext cx="22701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Reality first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68996" y="4825425"/>
            <a:ext cx="36765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Representation first</a:t>
            </a:r>
          </a:p>
        </p:txBody>
      </p:sp>
      <p:pic>
        <p:nvPicPr>
          <p:cNvPr id="12" name="Picture 4" descr="glob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5507415"/>
            <a:ext cx="1028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6182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Canonical case: faithful representation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495800" y="1676400"/>
            <a:ext cx="0" cy="4953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1582792" y="2286000"/>
            <a:ext cx="14382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4974" y="2286000"/>
            <a:ext cx="2844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Representation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58428" y="2980372"/>
            <a:ext cx="1827743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‘Earth’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Aarde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‘La Terre’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…</a:t>
            </a:r>
          </a:p>
        </p:txBody>
      </p:sp>
      <p:pic>
        <p:nvPicPr>
          <p:cNvPr id="12" name="Picture 4" descr="glob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69" y="3086100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>
            <a:endCxn id="12" idx="3"/>
          </p:cNvCxnSpPr>
          <p:nvPr/>
        </p:nvCxnSpPr>
        <p:spPr bwMode="auto">
          <a:xfrm flipH="1">
            <a:off x="3444769" y="3352800"/>
            <a:ext cx="2613659" cy="9525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/>
          <p:cNvCxnSpPr>
            <a:endCxn id="12" idx="3"/>
          </p:cNvCxnSpPr>
          <p:nvPr/>
        </p:nvCxnSpPr>
        <p:spPr bwMode="auto">
          <a:xfrm flipH="1">
            <a:off x="3444769" y="4280475"/>
            <a:ext cx="2613659" cy="2482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/>
          <p:cNvCxnSpPr>
            <a:endCxn id="12" idx="3"/>
          </p:cNvCxnSpPr>
          <p:nvPr/>
        </p:nvCxnSpPr>
        <p:spPr bwMode="auto">
          <a:xfrm flipH="1" flipV="1">
            <a:off x="3444769" y="4305300"/>
            <a:ext cx="2616941" cy="94107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3503024" y="4923215"/>
            <a:ext cx="209820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denotes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means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represents 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A6D736F-AA12-4F0B-AF73-57EC8E325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687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Delusions, fantasies, imaginations,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495800" y="1676400"/>
            <a:ext cx="0" cy="4953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1582792" y="2286000"/>
            <a:ext cx="14382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4974" y="2286000"/>
            <a:ext cx="2844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Representation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16936" y="2576016"/>
            <a:ext cx="171072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‘unicorn’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flipH="1">
            <a:off x="3444769" y="3848100"/>
            <a:ext cx="2613659" cy="2482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19" name="Group 18"/>
          <p:cNvGrpSpPr/>
          <p:nvPr/>
        </p:nvGrpSpPr>
        <p:grpSpPr>
          <a:xfrm>
            <a:off x="4123504" y="3505200"/>
            <a:ext cx="744592" cy="685800"/>
            <a:chOff x="838200" y="4724400"/>
            <a:chExt cx="1676400" cy="1676400"/>
          </a:xfrm>
        </p:grpSpPr>
        <p:cxnSp>
          <p:nvCxnSpPr>
            <p:cNvPr id="8" name="Straight Connector 7"/>
            <p:cNvCxnSpPr/>
            <p:nvPr/>
          </p:nvCxnSpPr>
          <p:spPr bwMode="auto">
            <a:xfrm flipH="1">
              <a:off x="838200" y="4724400"/>
              <a:ext cx="1676400" cy="167640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838200" y="4724400"/>
              <a:ext cx="1676400" cy="167640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260168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Delusions, fantasies, imaginations,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495800" y="1676400"/>
            <a:ext cx="0" cy="4953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1582792" y="2286000"/>
            <a:ext cx="14382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4974" y="2286000"/>
            <a:ext cx="2844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Representation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842" y="3227516"/>
            <a:ext cx="1967706" cy="25527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7B11AD3-00DB-4B31-81F3-59F0F4CD890F}"/>
              </a:ext>
            </a:extLst>
          </p:cNvPr>
          <p:cNvSpPr txBox="1"/>
          <p:nvPr/>
        </p:nvSpPr>
        <p:spPr>
          <a:xfrm>
            <a:off x="6116936" y="2576016"/>
            <a:ext cx="171072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‘unicorn’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2774267-E341-4860-84FC-86EB7C19AD70}"/>
              </a:ext>
            </a:extLst>
          </p:cNvPr>
          <p:cNvCxnSpPr/>
          <p:nvPr/>
        </p:nvCxnSpPr>
        <p:spPr bwMode="auto">
          <a:xfrm flipH="1">
            <a:off x="3444769" y="3848100"/>
            <a:ext cx="2613659" cy="2482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8AF5B89-B539-4D59-9669-3A6B9957E78B}"/>
              </a:ext>
            </a:extLst>
          </p:cNvPr>
          <p:cNvGrpSpPr/>
          <p:nvPr/>
        </p:nvGrpSpPr>
        <p:grpSpPr>
          <a:xfrm>
            <a:off x="4123504" y="3505200"/>
            <a:ext cx="744592" cy="685800"/>
            <a:chOff x="838200" y="4724400"/>
            <a:chExt cx="1676400" cy="16764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970CB02-888C-4918-898B-55A102428B07}"/>
                </a:ext>
              </a:extLst>
            </p:cNvPr>
            <p:cNvCxnSpPr/>
            <p:nvPr/>
          </p:nvCxnSpPr>
          <p:spPr bwMode="auto">
            <a:xfrm flipH="1">
              <a:off x="838200" y="4724400"/>
              <a:ext cx="1676400" cy="167640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901514B-CF8A-4A88-8BEA-BBAD0B147A53}"/>
                </a:ext>
              </a:extLst>
            </p:cNvPr>
            <p:cNvCxnSpPr/>
            <p:nvPr/>
          </p:nvCxnSpPr>
          <p:spPr bwMode="auto">
            <a:xfrm>
              <a:off x="838200" y="4724400"/>
              <a:ext cx="1676400" cy="167640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149052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Delusions, fantasies, imaginations,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4800600" y="1676400"/>
            <a:ext cx="4343400" cy="49530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4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80000"/>
              <a:buFont typeface="Times" charset="0"/>
              <a:buChar char="•"/>
              <a:defRPr lang="en-US" sz="2400" b="0" i="0" dirty="0" smtClean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95000"/>
              <a:buFont typeface="Times" charset="0"/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 b="0" i="1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Terminology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495800" y="1676400"/>
            <a:ext cx="0" cy="4953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1582792" y="2286000"/>
            <a:ext cx="14382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4974" y="2286000"/>
            <a:ext cx="2844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Representation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82046" y="2980372"/>
            <a:ext cx="138050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Graphics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232" y="5029200"/>
            <a:ext cx="1168134" cy="1295400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 bwMode="auto">
          <a:xfrm flipH="1">
            <a:off x="3451860" y="5600700"/>
            <a:ext cx="2613659" cy="2482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16" name="Group 15"/>
          <p:cNvGrpSpPr/>
          <p:nvPr/>
        </p:nvGrpSpPr>
        <p:grpSpPr>
          <a:xfrm>
            <a:off x="4130595" y="5257800"/>
            <a:ext cx="744592" cy="685800"/>
            <a:chOff x="838200" y="4724400"/>
            <a:chExt cx="1676400" cy="1676400"/>
          </a:xfrm>
        </p:grpSpPr>
        <p:cxnSp>
          <p:nvCxnSpPr>
            <p:cNvPr id="17" name="Straight Connector 16"/>
            <p:cNvCxnSpPr/>
            <p:nvPr/>
          </p:nvCxnSpPr>
          <p:spPr bwMode="auto">
            <a:xfrm flipH="1">
              <a:off x="838200" y="4724400"/>
              <a:ext cx="1676400" cy="167640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838200" y="4724400"/>
              <a:ext cx="1676400" cy="167640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1" name="Oval 20"/>
          <p:cNvSpPr/>
          <p:nvPr/>
        </p:nvSpPr>
        <p:spPr bwMode="auto">
          <a:xfrm>
            <a:off x="7913370" y="1797666"/>
            <a:ext cx="228600" cy="2286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7650480" y="5105400"/>
            <a:ext cx="228600" cy="2286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cxnSp>
        <p:nvCxnSpPr>
          <p:cNvPr id="24" name="Elbow Connector 23"/>
          <p:cNvCxnSpPr>
            <a:cxnSpLocks/>
            <a:stCxn id="21" idx="6"/>
          </p:cNvCxnSpPr>
          <p:nvPr/>
        </p:nvCxnSpPr>
        <p:spPr bwMode="auto">
          <a:xfrm flipH="1">
            <a:off x="7879080" y="1911966"/>
            <a:ext cx="262890" cy="2812434"/>
          </a:xfrm>
          <a:prstGeom prst="bentConnector4">
            <a:avLst>
              <a:gd name="adj1" fmla="val -195977"/>
              <a:gd name="adj2" fmla="val 99345"/>
            </a:avLst>
          </a:prstGeom>
          <a:solidFill>
            <a:schemeClr val="accent1"/>
          </a:solidFill>
          <a:ln w="57150" cap="flat" cmpd="sng" algn="ctr">
            <a:solidFill>
              <a:srgbClr val="A2CCE8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E24BFD44-33E3-4072-8DC3-06D9C553DF1C}"/>
              </a:ext>
            </a:extLst>
          </p:cNvPr>
          <p:cNvSpPr txBox="1"/>
          <p:nvPr/>
        </p:nvSpPr>
        <p:spPr>
          <a:xfrm>
            <a:off x="6116472" y="2576016"/>
            <a:ext cx="171072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‘unicorn’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E3128D8-882B-444F-98E2-94D6C06477F4}"/>
              </a:ext>
            </a:extLst>
          </p:cNvPr>
          <p:cNvCxnSpPr/>
          <p:nvPr/>
        </p:nvCxnSpPr>
        <p:spPr bwMode="auto">
          <a:xfrm flipH="1">
            <a:off x="3444769" y="3848100"/>
            <a:ext cx="2613659" cy="2482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8674FF9-E317-4DC5-994F-B841F303EF08}"/>
              </a:ext>
            </a:extLst>
          </p:cNvPr>
          <p:cNvGrpSpPr/>
          <p:nvPr/>
        </p:nvGrpSpPr>
        <p:grpSpPr>
          <a:xfrm>
            <a:off x="4123504" y="3505200"/>
            <a:ext cx="744592" cy="685800"/>
            <a:chOff x="838200" y="4724400"/>
            <a:chExt cx="1676400" cy="1676400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5C59D4A-9D2D-49FE-B426-74241BC260D9}"/>
                </a:ext>
              </a:extLst>
            </p:cNvPr>
            <p:cNvCxnSpPr/>
            <p:nvPr/>
          </p:nvCxnSpPr>
          <p:spPr bwMode="auto">
            <a:xfrm flipH="1">
              <a:off x="838200" y="4724400"/>
              <a:ext cx="1676400" cy="167640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ACECF34-2132-4C58-82A1-90D8D3AA8CD8}"/>
                </a:ext>
              </a:extLst>
            </p:cNvPr>
            <p:cNvCxnSpPr/>
            <p:nvPr/>
          </p:nvCxnSpPr>
          <p:spPr bwMode="auto">
            <a:xfrm>
              <a:off x="838200" y="4724400"/>
              <a:ext cx="1676400" cy="167640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293902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Delusions, fantasies, imaginations, …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676400"/>
            <a:ext cx="4114800" cy="4953000"/>
          </a:xfrm>
        </p:spPr>
        <p:txBody>
          <a:bodyPr/>
          <a:lstStyle/>
          <a:p>
            <a:pPr algn="ctr"/>
            <a:r>
              <a:rPr lang="en-US" b="1" u="sng" dirty="0"/>
              <a:t>Conceptualism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4800600" y="1676400"/>
            <a:ext cx="4343400" cy="49530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4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80000"/>
              <a:buFont typeface="Times" charset="0"/>
              <a:buChar char="•"/>
              <a:defRPr lang="en-US" sz="2400" b="0" i="0" dirty="0" smtClean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95000"/>
              <a:buFont typeface="Times" charset="0"/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 b="0" i="1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Terminology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495800" y="1676400"/>
            <a:ext cx="0" cy="4953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1138761" y="2286000"/>
            <a:ext cx="232627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Reality or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Imagination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4974" y="2286000"/>
            <a:ext cx="2844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Representation</a:t>
            </a:r>
          </a:p>
        </p:txBody>
      </p:sp>
      <p:cxnSp>
        <p:nvCxnSpPr>
          <p:cNvPr id="12" name="Straight Arrow Connector 11"/>
          <p:cNvCxnSpPr>
            <a:cxnSpLocks/>
          </p:cNvCxnSpPr>
          <p:nvPr/>
        </p:nvCxnSpPr>
        <p:spPr bwMode="auto">
          <a:xfrm flipH="1">
            <a:off x="3452650" y="3886200"/>
            <a:ext cx="2612870" cy="1006319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flipH="1" flipV="1">
            <a:off x="3541477" y="5122511"/>
            <a:ext cx="2600480" cy="7239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Cloud Callout 13"/>
          <p:cNvSpPr/>
          <p:nvPr/>
        </p:nvSpPr>
        <p:spPr bwMode="auto">
          <a:xfrm>
            <a:off x="1047884" y="4349217"/>
            <a:ext cx="2210719" cy="1482295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609785 w 1985439"/>
              <a:gd name="connsiteY0" fmla="*/ 1243013 h 1104900"/>
              <a:gd name="connsiteX1" fmla="*/ 579093 w 1985439"/>
              <a:gd name="connsiteY1" fmla="*/ 1273705 h 1104900"/>
              <a:gd name="connsiteX2" fmla="*/ 548401 w 1985439"/>
              <a:gd name="connsiteY2" fmla="*/ 1243013 h 1104900"/>
              <a:gd name="connsiteX3" fmla="*/ 579093 w 1985439"/>
              <a:gd name="connsiteY3" fmla="*/ 1212321 h 1104900"/>
              <a:gd name="connsiteX4" fmla="*/ 609785 w 1985439"/>
              <a:gd name="connsiteY4" fmla="*/ 1243013 h 1104900"/>
              <a:gd name="connsiteX0" fmla="*/ 663198 w 1985439"/>
              <a:gd name="connsiteY0" fmla="*/ 1205079 h 1104900"/>
              <a:gd name="connsiteX1" fmla="*/ 601815 w 1985439"/>
              <a:gd name="connsiteY1" fmla="*/ 1266462 h 1104900"/>
              <a:gd name="connsiteX2" fmla="*/ 540432 w 1985439"/>
              <a:gd name="connsiteY2" fmla="*/ 1205079 h 1104900"/>
              <a:gd name="connsiteX3" fmla="*/ 601815 w 1985439"/>
              <a:gd name="connsiteY3" fmla="*/ 1143696 h 1104900"/>
              <a:gd name="connsiteX4" fmla="*/ 663198 w 1985439"/>
              <a:gd name="connsiteY4" fmla="*/ 1205079 h 1104900"/>
              <a:gd name="connsiteX0" fmla="*/ 748152 w 1985439"/>
              <a:gd name="connsiteY0" fmla="*/ 1114485 h 1104900"/>
              <a:gd name="connsiteX1" fmla="*/ 656077 w 1985439"/>
              <a:gd name="connsiteY1" fmla="*/ 1206560 h 1104900"/>
              <a:gd name="connsiteX2" fmla="*/ 564002 w 1985439"/>
              <a:gd name="connsiteY2" fmla="*/ 1114485 h 1104900"/>
              <a:gd name="connsiteX3" fmla="*/ 656077 w 1985439"/>
              <a:gd name="connsiteY3" fmla="*/ 1022410 h 1104900"/>
              <a:gd name="connsiteX4" fmla="*/ 748152 w 1985439"/>
              <a:gd name="connsiteY4" fmla="*/ 1114485 h 11049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3936 w 43256"/>
              <a:gd name="connsiteY0" fmla="*/ 14229 h 49659"/>
              <a:gd name="connsiteX1" fmla="*/ 5659 w 43256"/>
              <a:gd name="connsiteY1" fmla="*/ 6766 h 49659"/>
              <a:gd name="connsiteX2" fmla="*/ 14041 w 43256"/>
              <a:gd name="connsiteY2" fmla="*/ 5061 h 49659"/>
              <a:gd name="connsiteX3" fmla="*/ 22492 w 43256"/>
              <a:gd name="connsiteY3" fmla="*/ 3291 h 49659"/>
              <a:gd name="connsiteX4" fmla="*/ 25785 w 43256"/>
              <a:gd name="connsiteY4" fmla="*/ 59 h 49659"/>
              <a:gd name="connsiteX5" fmla="*/ 29869 w 43256"/>
              <a:gd name="connsiteY5" fmla="*/ 2340 h 49659"/>
              <a:gd name="connsiteX6" fmla="*/ 35499 w 43256"/>
              <a:gd name="connsiteY6" fmla="*/ 549 h 49659"/>
              <a:gd name="connsiteX7" fmla="*/ 38354 w 43256"/>
              <a:gd name="connsiteY7" fmla="*/ 5435 h 49659"/>
              <a:gd name="connsiteX8" fmla="*/ 42018 w 43256"/>
              <a:gd name="connsiteY8" fmla="*/ 10177 h 49659"/>
              <a:gd name="connsiteX9" fmla="*/ 41854 w 43256"/>
              <a:gd name="connsiteY9" fmla="*/ 15319 h 49659"/>
              <a:gd name="connsiteX10" fmla="*/ 43052 w 43256"/>
              <a:gd name="connsiteY10" fmla="*/ 23181 h 49659"/>
              <a:gd name="connsiteX11" fmla="*/ 37440 w 43256"/>
              <a:gd name="connsiteY11" fmla="*/ 30063 h 49659"/>
              <a:gd name="connsiteX12" fmla="*/ 35431 w 43256"/>
              <a:gd name="connsiteY12" fmla="*/ 35960 h 49659"/>
              <a:gd name="connsiteX13" fmla="*/ 28591 w 43256"/>
              <a:gd name="connsiteY13" fmla="*/ 36674 h 49659"/>
              <a:gd name="connsiteX14" fmla="*/ 23703 w 43256"/>
              <a:gd name="connsiteY14" fmla="*/ 42965 h 49659"/>
              <a:gd name="connsiteX15" fmla="*/ 16516 w 43256"/>
              <a:gd name="connsiteY15" fmla="*/ 39125 h 49659"/>
              <a:gd name="connsiteX16" fmla="*/ 5840 w 43256"/>
              <a:gd name="connsiteY16" fmla="*/ 35331 h 49659"/>
              <a:gd name="connsiteX17" fmla="*/ 1146 w 43256"/>
              <a:gd name="connsiteY17" fmla="*/ 31109 h 49659"/>
              <a:gd name="connsiteX18" fmla="*/ 2149 w 43256"/>
              <a:gd name="connsiteY18" fmla="*/ 25410 h 49659"/>
              <a:gd name="connsiteX19" fmla="*/ 31 w 43256"/>
              <a:gd name="connsiteY19" fmla="*/ 19563 h 49659"/>
              <a:gd name="connsiteX20" fmla="*/ 3899 w 43256"/>
              <a:gd name="connsiteY20" fmla="*/ 14366 h 49659"/>
              <a:gd name="connsiteX21" fmla="*/ 3936 w 43256"/>
              <a:gd name="connsiteY21" fmla="*/ 14229 h 49659"/>
              <a:gd name="connsiteX0" fmla="*/ 611440 w 1988013"/>
              <a:gd name="connsiteY0" fmla="*/ 1239407 h 1270099"/>
              <a:gd name="connsiteX1" fmla="*/ 580748 w 1988013"/>
              <a:gd name="connsiteY1" fmla="*/ 1270099 h 1270099"/>
              <a:gd name="connsiteX2" fmla="*/ 550056 w 1988013"/>
              <a:gd name="connsiteY2" fmla="*/ 1239407 h 1270099"/>
              <a:gd name="connsiteX3" fmla="*/ 580748 w 1988013"/>
              <a:gd name="connsiteY3" fmla="*/ 1208715 h 1270099"/>
              <a:gd name="connsiteX4" fmla="*/ 611440 w 1988013"/>
              <a:gd name="connsiteY4" fmla="*/ 1239407 h 1270099"/>
              <a:gd name="connsiteX0" fmla="*/ 664853 w 1988013"/>
              <a:gd name="connsiteY0" fmla="*/ 1201473 h 1270099"/>
              <a:gd name="connsiteX1" fmla="*/ 603470 w 1988013"/>
              <a:gd name="connsiteY1" fmla="*/ 1262856 h 1270099"/>
              <a:gd name="connsiteX2" fmla="*/ 542087 w 1988013"/>
              <a:gd name="connsiteY2" fmla="*/ 1201473 h 1270099"/>
              <a:gd name="connsiteX3" fmla="*/ 603470 w 1988013"/>
              <a:gd name="connsiteY3" fmla="*/ 1140090 h 1270099"/>
              <a:gd name="connsiteX4" fmla="*/ 664853 w 1988013"/>
              <a:gd name="connsiteY4" fmla="*/ 1201473 h 1270099"/>
              <a:gd name="connsiteX0" fmla="*/ 749807 w 1988013"/>
              <a:gd name="connsiteY0" fmla="*/ 1110879 h 1270099"/>
              <a:gd name="connsiteX1" fmla="*/ 760602 w 1988013"/>
              <a:gd name="connsiteY1" fmla="*/ 1202954 h 1270099"/>
              <a:gd name="connsiteX2" fmla="*/ 565657 w 1988013"/>
              <a:gd name="connsiteY2" fmla="*/ 1110879 h 1270099"/>
              <a:gd name="connsiteX3" fmla="*/ 657732 w 1988013"/>
              <a:gd name="connsiteY3" fmla="*/ 1018804 h 1270099"/>
              <a:gd name="connsiteX4" fmla="*/ 749807 w 1988013"/>
              <a:gd name="connsiteY4" fmla="*/ 1110879 h 1270099"/>
              <a:gd name="connsiteX0" fmla="*/ 4729 w 43256"/>
              <a:gd name="connsiteY0" fmla="*/ 26036 h 49659"/>
              <a:gd name="connsiteX1" fmla="*/ 2196 w 43256"/>
              <a:gd name="connsiteY1" fmla="*/ 25239 h 49659"/>
              <a:gd name="connsiteX2" fmla="*/ 6964 w 43256"/>
              <a:gd name="connsiteY2" fmla="*/ 34758 h 49659"/>
              <a:gd name="connsiteX3" fmla="*/ 5856 w 43256"/>
              <a:gd name="connsiteY3" fmla="*/ 35139 h 49659"/>
              <a:gd name="connsiteX4" fmla="*/ 16514 w 43256"/>
              <a:gd name="connsiteY4" fmla="*/ 38949 h 49659"/>
              <a:gd name="connsiteX5" fmla="*/ 15846 w 43256"/>
              <a:gd name="connsiteY5" fmla="*/ 37209 h 49659"/>
              <a:gd name="connsiteX6" fmla="*/ 28863 w 43256"/>
              <a:gd name="connsiteY6" fmla="*/ 34610 h 49659"/>
              <a:gd name="connsiteX7" fmla="*/ 28596 w 43256"/>
              <a:gd name="connsiteY7" fmla="*/ 36519 h 49659"/>
              <a:gd name="connsiteX8" fmla="*/ 34165 w 43256"/>
              <a:gd name="connsiteY8" fmla="*/ 22813 h 49659"/>
              <a:gd name="connsiteX9" fmla="*/ 37416 w 43256"/>
              <a:gd name="connsiteY9" fmla="*/ 29949 h 49659"/>
              <a:gd name="connsiteX10" fmla="*/ 41834 w 43256"/>
              <a:gd name="connsiteY10" fmla="*/ 15213 h 49659"/>
              <a:gd name="connsiteX11" fmla="*/ 40386 w 43256"/>
              <a:gd name="connsiteY11" fmla="*/ 17889 h 49659"/>
              <a:gd name="connsiteX12" fmla="*/ 38360 w 43256"/>
              <a:gd name="connsiteY12" fmla="*/ 5285 h 49659"/>
              <a:gd name="connsiteX13" fmla="*/ 38436 w 43256"/>
              <a:gd name="connsiteY13" fmla="*/ 6549 h 49659"/>
              <a:gd name="connsiteX14" fmla="*/ 29114 w 43256"/>
              <a:gd name="connsiteY14" fmla="*/ 3811 h 49659"/>
              <a:gd name="connsiteX15" fmla="*/ 29856 w 43256"/>
              <a:gd name="connsiteY15" fmla="*/ 2199 h 49659"/>
              <a:gd name="connsiteX16" fmla="*/ 22177 w 43256"/>
              <a:gd name="connsiteY16" fmla="*/ 4579 h 49659"/>
              <a:gd name="connsiteX17" fmla="*/ 22536 w 43256"/>
              <a:gd name="connsiteY17" fmla="*/ 3189 h 49659"/>
              <a:gd name="connsiteX18" fmla="*/ 14036 w 43256"/>
              <a:gd name="connsiteY18" fmla="*/ 5051 h 49659"/>
              <a:gd name="connsiteX19" fmla="*/ 15336 w 43256"/>
              <a:gd name="connsiteY19" fmla="*/ 6399 h 49659"/>
              <a:gd name="connsiteX20" fmla="*/ 4163 w 43256"/>
              <a:gd name="connsiteY20" fmla="*/ 15648 h 49659"/>
              <a:gd name="connsiteX21" fmla="*/ 3936 w 43256"/>
              <a:gd name="connsiteY21" fmla="*/ 14229 h 49659"/>
              <a:gd name="connsiteX0" fmla="*/ 3936 w 43256"/>
              <a:gd name="connsiteY0" fmla="*/ 14229 h 49659"/>
              <a:gd name="connsiteX1" fmla="*/ 5659 w 43256"/>
              <a:gd name="connsiteY1" fmla="*/ 6766 h 49659"/>
              <a:gd name="connsiteX2" fmla="*/ 14041 w 43256"/>
              <a:gd name="connsiteY2" fmla="*/ 5061 h 49659"/>
              <a:gd name="connsiteX3" fmla="*/ 22492 w 43256"/>
              <a:gd name="connsiteY3" fmla="*/ 3291 h 49659"/>
              <a:gd name="connsiteX4" fmla="*/ 25785 w 43256"/>
              <a:gd name="connsiteY4" fmla="*/ 59 h 49659"/>
              <a:gd name="connsiteX5" fmla="*/ 29869 w 43256"/>
              <a:gd name="connsiteY5" fmla="*/ 2340 h 49659"/>
              <a:gd name="connsiteX6" fmla="*/ 35499 w 43256"/>
              <a:gd name="connsiteY6" fmla="*/ 549 h 49659"/>
              <a:gd name="connsiteX7" fmla="*/ 38354 w 43256"/>
              <a:gd name="connsiteY7" fmla="*/ 5435 h 49659"/>
              <a:gd name="connsiteX8" fmla="*/ 42018 w 43256"/>
              <a:gd name="connsiteY8" fmla="*/ 10177 h 49659"/>
              <a:gd name="connsiteX9" fmla="*/ 41854 w 43256"/>
              <a:gd name="connsiteY9" fmla="*/ 15319 h 49659"/>
              <a:gd name="connsiteX10" fmla="*/ 43052 w 43256"/>
              <a:gd name="connsiteY10" fmla="*/ 23181 h 49659"/>
              <a:gd name="connsiteX11" fmla="*/ 37440 w 43256"/>
              <a:gd name="connsiteY11" fmla="*/ 30063 h 49659"/>
              <a:gd name="connsiteX12" fmla="*/ 35431 w 43256"/>
              <a:gd name="connsiteY12" fmla="*/ 35960 h 49659"/>
              <a:gd name="connsiteX13" fmla="*/ 28591 w 43256"/>
              <a:gd name="connsiteY13" fmla="*/ 36674 h 49659"/>
              <a:gd name="connsiteX14" fmla="*/ 23703 w 43256"/>
              <a:gd name="connsiteY14" fmla="*/ 42965 h 49659"/>
              <a:gd name="connsiteX15" fmla="*/ 16516 w 43256"/>
              <a:gd name="connsiteY15" fmla="*/ 39125 h 49659"/>
              <a:gd name="connsiteX16" fmla="*/ 5840 w 43256"/>
              <a:gd name="connsiteY16" fmla="*/ 35331 h 49659"/>
              <a:gd name="connsiteX17" fmla="*/ 1146 w 43256"/>
              <a:gd name="connsiteY17" fmla="*/ 31109 h 49659"/>
              <a:gd name="connsiteX18" fmla="*/ 2149 w 43256"/>
              <a:gd name="connsiteY18" fmla="*/ 25410 h 49659"/>
              <a:gd name="connsiteX19" fmla="*/ 31 w 43256"/>
              <a:gd name="connsiteY19" fmla="*/ 19563 h 49659"/>
              <a:gd name="connsiteX20" fmla="*/ 3899 w 43256"/>
              <a:gd name="connsiteY20" fmla="*/ 14366 h 49659"/>
              <a:gd name="connsiteX21" fmla="*/ 3936 w 43256"/>
              <a:gd name="connsiteY21" fmla="*/ 14229 h 49659"/>
              <a:gd name="connsiteX0" fmla="*/ 611440 w 1988013"/>
              <a:gd name="connsiteY0" fmla="*/ 1239407 h 1270099"/>
              <a:gd name="connsiteX1" fmla="*/ 580748 w 1988013"/>
              <a:gd name="connsiteY1" fmla="*/ 1270099 h 1270099"/>
              <a:gd name="connsiteX2" fmla="*/ 550056 w 1988013"/>
              <a:gd name="connsiteY2" fmla="*/ 1239407 h 1270099"/>
              <a:gd name="connsiteX3" fmla="*/ 580748 w 1988013"/>
              <a:gd name="connsiteY3" fmla="*/ 1208715 h 1270099"/>
              <a:gd name="connsiteX4" fmla="*/ 611440 w 1988013"/>
              <a:gd name="connsiteY4" fmla="*/ 1239407 h 1270099"/>
              <a:gd name="connsiteX0" fmla="*/ 664853 w 1988013"/>
              <a:gd name="connsiteY0" fmla="*/ 1201473 h 1270099"/>
              <a:gd name="connsiteX1" fmla="*/ 603470 w 1988013"/>
              <a:gd name="connsiteY1" fmla="*/ 1262856 h 1270099"/>
              <a:gd name="connsiteX2" fmla="*/ 542087 w 1988013"/>
              <a:gd name="connsiteY2" fmla="*/ 1201473 h 1270099"/>
              <a:gd name="connsiteX3" fmla="*/ 603470 w 1988013"/>
              <a:gd name="connsiteY3" fmla="*/ 1140090 h 1270099"/>
              <a:gd name="connsiteX4" fmla="*/ 664853 w 1988013"/>
              <a:gd name="connsiteY4" fmla="*/ 1201473 h 1270099"/>
              <a:gd name="connsiteX0" fmla="*/ 749807 w 1988013"/>
              <a:gd name="connsiteY0" fmla="*/ 1110879 h 1270099"/>
              <a:gd name="connsiteX1" fmla="*/ 657732 w 1988013"/>
              <a:gd name="connsiteY1" fmla="*/ 1134374 h 1270099"/>
              <a:gd name="connsiteX2" fmla="*/ 565657 w 1988013"/>
              <a:gd name="connsiteY2" fmla="*/ 1110879 h 1270099"/>
              <a:gd name="connsiteX3" fmla="*/ 657732 w 1988013"/>
              <a:gd name="connsiteY3" fmla="*/ 1018804 h 1270099"/>
              <a:gd name="connsiteX4" fmla="*/ 749807 w 1988013"/>
              <a:gd name="connsiteY4" fmla="*/ 1110879 h 1270099"/>
              <a:gd name="connsiteX0" fmla="*/ 4729 w 43256"/>
              <a:gd name="connsiteY0" fmla="*/ 26036 h 49659"/>
              <a:gd name="connsiteX1" fmla="*/ 2196 w 43256"/>
              <a:gd name="connsiteY1" fmla="*/ 25239 h 49659"/>
              <a:gd name="connsiteX2" fmla="*/ 6964 w 43256"/>
              <a:gd name="connsiteY2" fmla="*/ 34758 h 49659"/>
              <a:gd name="connsiteX3" fmla="*/ 5856 w 43256"/>
              <a:gd name="connsiteY3" fmla="*/ 35139 h 49659"/>
              <a:gd name="connsiteX4" fmla="*/ 16514 w 43256"/>
              <a:gd name="connsiteY4" fmla="*/ 38949 h 49659"/>
              <a:gd name="connsiteX5" fmla="*/ 15846 w 43256"/>
              <a:gd name="connsiteY5" fmla="*/ 37209 h 49659"/>
              <a:gd name="connsiteX6" fmla="*/ 28863 w 43256"/>
              <a:gd name="connsiteY6" fmla="*/ 34610 h 49659"/>
              <a:gd name="connsiteX7" fmla="*/ 28596 w 43256"/>
              <a:gd name="connsiteY7" fmla="*/ 36519 h 49659"/>
              <a:gd name="connsiteX8" fmla="*/ 34165 w 43256"/>
              <a:gd name="connsiteY8" fmla="*/ 22813 h 49659"/>
              <a:gd name="connsiteX9" fmla="*/ 37416 w 43256"/>
              <a:gd name="connsiteY9" fmla="*/ 29949 h 49659"/>
              <a:gd name="connsiteX10" fmla="*/ 41834 w 43256"/>
              <a:gd name="connsiteY10" fmla="*/ 15213 h 49659"/>
              <a:gd name="connsiteX11" fmla="*/ 40386 w 43256"/>
              <a:gd name="connsiteY11" fmla="*/ 17889 h 49659"/>
              <a:gd name="connsiteX12" fmla="*/ 38360 w 43256"/>
              <a:gd name="connsiteY12" fmla="*/ 5285 h 49659"/>
              <a:gd name="connsiteX13" fmla="*/ 38436 w 43256"/>
              <a:gd name="connsiteY13" fmla="*/ 6549 h 49659"/>
              <a:gd name="connsiteX14" fmla="*/ 29114 w 43256"/>
              <a:gd name="connsiteY14" fmla="*/ 3811 h 49659"/>
              <a:gd name="connsiteX15" fmla="*/ 29856 w 43256"/>
              <a:gd name="connsiteY15" fmla="*/ 2199 h 49659"/>
              <a:gd name="connsiteX16" fmla="*/ 22177 w 43256"/>
              <a:gd name="connsiteY16" fmla="*/ 4579 h 49659"/>
              <a:gd name="connsiteX17" fmla="*/ 22536 w 43256"/>
              <a:gd name="connsiteY17" fmla="*/ 3189 h 49659"/>
              <a:gd name="connsiteX18" fmla="*/ 14036 w 43256"/>
              <a:gd name="connsiteY18" fmla="*/ 5051 h 49659"/>
              <a:gd name="connsiteX19" fmla="*/ 15336 w 43256"/>
              <a:gd name="connsiteY19" fmla="*/ 6399 h 49659"/>
              <a:gd name="connsiteX20" fmla="*/ 4163 w 43256"/>
              <a:gd name="connsiteY20" fmla="*/ 15648 h 49659"/>
              <a:gd name="connsiteX21" fmla="*/ 3936 w 43256"/>
              <a:gd name="connsiteY21" fmla="*/ 14229 h 49659"/>
              <a:gd name="connsiteX0" fmla="*/ 3936 w 43256"/>
              <a:gd name="connsiteY0" fmla="*/ 14229 h 49659"/>
              <a:gd name="connsiteX1" fmla="*/ 5659 w 43256"/>
              <a:gd name="connsiteY1" fmla="*/ 6766 h 49659"/>
              <a:gd name="connsiteX2" fmla="*/ 14041 w 43256"/>
              <a:gd name="connsiteY2" fmla="*/ 5061 h 49659"/>
              <a:gd name="connsiteX3" fmla="*/ 22492 w 43256"/>
              <a:gd name="connsiteY3" fmla="*/ 3291 h 49659"/>
              <a:gd name="connsiteX4" fmla="*/ 25785 w 43256"/>
              <a:gd name="connsiteY4" fmla="*/ 59 h 49659"/>
              <a:gd name="connsiteX5" fmla="*/ 29869 w 43256"/>
              <a:gd name="connsiteY5" fmla="*/ 2340 h 49659"/>
              <a:gd name="connsiteX6" fmla="*/ 35499 w 43256"/>
              <a:gd name="connsiteY6" fmla="*/ 549 h 49659"/>
              <a:gd name="connsiteX7" fmla="*/ 38354 w 43256"/>
              <a:gd name="connsiteY7" fmla="*/ 5435 h 49659"/>
              <a:gd name="connsiteX8" fmla="*/ 42018 w 43256"/>
              <a:gd name="connsiteY8" fmla="*/ 10177 h 49659"/>
              <a:gd name="connsiteX9" fmla="*/ 41854 w 43256"/>
              <a:gd name="connsiteY9" fmla="*/ 15319 h 49659"/>
              <a:gd name="connsiteX10" fmla="*/ 43052 w 43256"/>
              <a:gd name="connsiteY10" fmla="*/ 23181 h 49659"/>
              <a:gd name="connsiteX11" fmla="*/ 37440 w 43256"/>
              <a:gd name="connsiteY11" fmla="*/ 30063 h 49659"/>
              <a:gd name="connsiteX12" fmla="*/ 35431 w 43256"/>
              <a:gd name="connsiteY12" fmla="*/ 35960 h 49659"/>
              <a:gd name="connsiteX13" fmla="*/ 28591 w 43256"/>
              <a:gd name="connsiteY13" fmla="*/ 36674 h 49659"/>
              <a:gd name="connsiteX14" fmla="*/ 23703 w 43256"/>
              <a:gd name="connsiteY14" fmla="*/ 42965 h 49659"/>
              <a:gd name="connsiteX15" fmla="*/ 16516 w 43256"/>
              <a:gd name="connsiteY15" fmla="*/ 39125 h 49659"/>
              <a:gd name="connsiteX16" fmla="*/ 5840 w 43256"/>
              <a:gd name="connsiteY16" fmla="*/ 35331 h 49659"/>
              <a:gd name="connsiteX17" fmla="*/ 1146 w 43256"/>
              <a:gd name="connsiteY17" fmla="*/ 31109 h 49659"/>
              <a:gd name="connsiteX18" fmla="*/ 2149 w 43256"/>
              <a:gd name="connsiteY18" fmla="*/ 25410 h 49659"/>
              <a:gd name="connsiteX19" fmla="*/ 31 w 43256"/>
              <a:gd name="connsiteY19" fmla="*/ 19563 h 49659"/>
              <a:gd name="connsiteX20" fmla="*/ 3899 w 43256"/>
              <a:gd name="connsiteY20" fmla="*/ 14366 h 49659"/>
              <a:gd name="connsiteX21" fmla="*/ 3936 w 43256"/>
              <a:gd name="connsiteY21" fmla="*/ 14229 h 49659"/>
              <a:gd name="connsiteX0" fmla="*/ 611440 w 1988013"/>
              <a:gd name="connsiteY0" fmla="*/ 1239407 h 1270099"/>
              <a:gd name="connsiteX1" fmla="*/ 580748 w 1988013"/>
              <a:gd name="connsiteY1" fmla="*/ 1270099 h 1270099"/>
              <a:gd name="connsiteX2" fmla="*/ 550056 w 1988013"/>
              <a:gd name="connsiteY2" fmla="*/ 1239407 h 1270099"/>
              <a:gd name="connsiteX3" fmla="*/ 580748 w 1988013"/>
              <a:gd name="connsiteY3" fmla="*/ 1208715 h 1270099"/>
              <a:gd name="connsiteX4" fmla="*/ 611440 w 1988013"/>
              <a:gd name="connsiteY4" fmla="*/ 1239407 h 1270099"/>
              <a:gd name="connsiteX0" fmla="*/ 664853 w 1988013"/>
              <a:gd name="connsiteY0" fmla="*/ 1201473 h 1270099"/>
              <a:gd name="connsiteX1" fmla="*/ 603470 w 1988013"/>
              <a:gd name="connsiteY1" fmla="*/ 1262856 h 1270099"/>
              <a:gd name="connsiteX2" fmla="*/ 542087 w 1988013"/>
              <a:gd name="connsiteY2" fmla="*/ 1201473 h 1270099"/>
              <a:gd name="connsiteX3" fmla="*/ 603470 w 1988013"/>
              <a:gd name="connsiteY3" fmla="*/ 1140090 h 1270099"/>
              <a:gd name="connsiteX4" fmla="*/ 664853 w 1988013"/>
              <a:gd name="connsiteY4" fmla="*/ 1201473 h 1270099"/>
              <a:gd name="connsiteX0" fmla="*/ 749807 w 1988013"/>
              <a:gd name="connsiteY0" fmla="*/ 1110879 h 1270099"/>
              <a:gd name="connsiteX1" fmla="*/ 657732 w 1988013"/>
              <a:gd name="connsiteY1" fmla="*/ 1134374 h 1270099"/>
              <a:gd name="connsiteX2" fmla="*/ 497077 w 1988013"/>
              <a:gd name="connsiteY2" fmla="*/ 1236609 h 1270099"/>
              <a:gd name="connsiteX3" fmla="*/ 657732 w 1988013"/>
              <a:gd name="connsiteY3" fmla="*/ 1018804 h 1270099"/>
              <a:gd name="connsiteX4" fmla="*/ 749807 w 1988013"/>
              <a:gd name="connsiteY4" fmla="*/ 1110879 h 1270099"/>
              <a:gd name="connsiteX0" fmla="*/ 4729 w 43256"/>
              <a:gd name="connsiteY0" fmla="*/ 26036 h 49659"/>
              <a:gd name="connsiteX1" fmla="*/ 2196 w 43256"/>
              <a:gd name="connsiteY1" fmla="*/ 25239 h 49659"/>
              <a:gd name="connsiteX2" fmla="*/ 6964 w 43256"/>
              <a:gd name="connsiteY2" fmla="*/ 34758 h 49659"/>
              <a:gd name="connsiteX3" fmla="*/ 5856 w 43256"/>
              <a:gd name="connsiteY3" fmla="*/ 35139 h 49659"/>
              <a:gd name="connsiteX4" fmla="*/ 16514 w 43256"/>
              <a:gd name="connsiteY4" fmla="*/ 38949 h 49659"/>
              <a:gd name="connsiteX5" fmla="*/ 15846 w 43256"/>
              <a:gd name="connsiteY5" fmla="*/ 37209 h 49659"/>
              <a:gd name="connsiteX6" fmla="*/ 28863 w 43256"/>
              <a:gd name="connsiteY6" fmla="*/ 34610 h 49659"/>
              <a:gd name="connsiteX7" fmla="*/ 28596 w 43256"/>
              <a:gd name="connsiteY7" fmla="*/ 36519 h 49659"/>
              <a:gd name="connsiteX8" fmla="*/ 34165 w 43256"/>
              <a:gd name="connsiteY8" fmla="*/ 22813 h 49659"/>
              <a:gd name="connsiteX9" fmla="*/ 37416 w 43256"/>
              <a:gd name="connsiteY9" fmla="*/ 29949 h 49659"/>
              <a:gd name="connsiteX10" fmla="*/ 41834 w 43256"/>
              <a:gd name="connsiteY10" fmla="*/ 15213 h 49659"/>
              <a:gd name="connsiteX11" fmla="*/ 40386 w 43256"/>
              <a:gd name="connsiteY11" fmla="*/ 17889 h 49659"/>
              <a:gd name="connsiteX12" fmla="*/ 38360 w 43256"/>
              <a:gd name="connsiteY12" fmla="*/ 5285 h 49659"/>
              <a:gd name="connsiteX13" fmla="*/ 38436 w 43256"/>
              <a:gd name="connsiteY13" fmla="*/ 6549 h 49659"/>
              <a:gd name="connsiteX14" fmla="*/ 29114 w 43256"/>
              <a:gd name="connsiteY14" fmla="*/ 3811 h 49659"/>
              <a:gd name="connsiteX15" fmla="*/ 29856 w 43256"/>
              <a:gd name="connsiteY15" fmla="*/ 2199 h 49659"/>
              <a:gd name="connsiteX16" fmla="*/ 22177 w 43256"/>
              <a:gd name="connsiteY16" fmla="*/ 4579 h 49659"/>
              <a:gd name="connsiteX17" fmla="*/ 22536 w 43256"/>
              <a:gd name="connsiteY17" fmla="*/ 3189 h 49659"/>
              <a:gd name="connsiteX18" fmla="*/ 14036 w 43256"/>
              <a:gd name="connsiteY18" fmla="*/ 5051 h 49659"/>
              <a:gd name="connsiteX19" fmla="*/ 15336 w 43256"/>
              <a:gd name="connsiteY19" fmla="*/ 6399 h 49659"/>
              <a:gd name="connsiteX20" fmla="*/ 4163 w 43256"/>
              <a:gd name="connsiteY20" fmla="*/ 15648 h 49659"/>
              <a:gd name="connsiteX21" fmla="*/ 3936 w 43256"/>
              <a:gd name="connsiteY21" fmla="*/ 14229 h 49659"/>
              <a:gd name="connsiteX0" fmla="*/ 3936 w 43256"/>
              <a:gd name="connsiteY0" fmla="*/ 14229 h 49659"/>
              <a:gd name="connsiteX1" fmla="*/ 5659 w 43256"/>
              <a:gd name="connsiteY1" fmla="*/ 6766 h 49659"/>
              <a:gd name="connsiteX2" fmla="*/ 14041 w 43256"/>
              <a:gd name="connsiteY2" fmla="*/ 5061 h 49659"/>
              <a:gd name="connsiteX3" fmla="*/ 22492 w 43256"/>
              <a:gd name="connsiteY3" fmla="*/ 3291 h 49659"/>
              <a:gd name="connsiteX4" fmla="*/ 25785 w 43256"/>
              <a:gd name="connsiteY4" fmla="*/ 59 h 49659"/>
              <a:gd name="connsiteX5" fmla="*/ 29869 w 43256"/>
              <a:gd name="connsiteY5" fmla="*/ 2340 h 49659"/>
              <a:gd name="connsiteX6" fmla="*/ 35499 w 43256"/>
              <a:gd name="connsiteY6" fmla="*/ 549 h 49659"/>
              <a:gd name="connsiteX7" fmla="*/ 38354 w 43256"/>
              <a:gd name="connsiteY7" fmla="*/ 5435 h 49659"/>
              <a:gd name="connsiteX8" fmla="*/ 42018 w 43256"/>
              <a:gd name="connsiteY8" fmla="*/ 10177 h 49659"/>
              <a:gd name="connsiteX9" fmla="*/ 41854 w 43256"/>
              <a:gd name="connsiteY9" fmla="*/ 15319 h 49659"/>
              <a:gd name="connsiteX10" fmla="*/ 43052 w 43256"/>
              <a:gd name="connsiteY10" fmla="*/ 23181 h 49659"/>
              <a:gd name="connsiteX11" fmla="*/ 37440 w 43256"/>
              <a:gd name="connsiteY11" fmla="*/ 30063 h 49659"/>
              <a:gd name="connsiteX12" fmla="*/ 35431 w 43256"/>
              <a:gd name="connsiteY12" fmla="*/ 35960 h 49659"/>
              <a:gd name="connsiteX13" fmla="*/ 28591 w 43256"/>
              <a:gd name="connsiteY13" fmla="*/ 36674 h 49659"/>
              <a:gd name="connsiteX14" fmla="*/ 23703 w 43256"/>
              <a:gd name="connsiteY14" fmla="*/ 42965 h 49659"/>
              <a:gd name="connsiteX15" fmla="*/ 16516 w 43256"/>
              <a:gd name="connsiteY15" fmla="*/ 39125 h 49659"/>
              <a:gd name="connsiteX16" fmla="*/ 5840 w 43256"/>
              <a:gd name="connsiteY16" fmla="*/ 35331 h 49659"/>
              <a:gd name="connsiteX17" fmla="*/ 1146 w 43256"/>
              <a:gd name="connsiteY17" fmla="*/ 31109 h 49659"/>
              <a:gd name="connsiteX18" fmla="*/ 2149 w 43256"/>
              <a:gd name="connsiteY18" fmla="*/ 25410 h 49659"/>
              <a:gd name="connsiteX19" fmla="*/ 31 w 43256"/>
              <a:gd name="connsiteY19" fmla="*/ 19563 h 49659"/>
              <a:gd name="connsiteX20" fmla="*/ 3899 w 43256"/>
              <a:gd name="connsiteY20" fmla="*/ 14366 h 49659"/>
              <a:gd name="connsiteX21" fmla="*/ 3936 w 43256"/>
              <a:gd name="connsiteY21" fmla="*/ 14229 h 49659"/>
              <a:gd name="connsiteX0" fmla="*/ 611440 w 1988013"/>
              <a:gd name="connsiteY0" fmla="*/ 1239407 h 1270099"/>
              <a:gd name="connsiteX1" fmla="*/ 580748 w 1988013"/>
              <a:gd name="connsiteY1" fmla="*/ 1270099 h 1270099"/>
              <a:gd name="connsiteX2" fmla="*/ 550056 w 1988013"/>
              <a:gd name="connsiteY2" fmla="*/ 1239407 h 1270099"/>
              <a:gd name="connsiteX3" fmla="*/ 580748 w 1988013"/>
              <a:gd name="connsiteY3" fmla="*/ 1208715 h 1270099"/>
              <a:gd name="connsiteX4" fmla="*/ 611440 w 1988013"/>
              <a:gd name="connsiteY4" fmla="*/ 1239407 h 1270099"/>
              <a:gd name="connsiteX0" fmla="*/ 664853 w 1988013"/>
              <a:gd name="connsiteY0" fmla="*/ 1201473 h 1270099"/>
              <a:gd name="connsiteX1" fmla="*/ 603470 w 1988013"/>
              <a:gd name="connsiteY1" fmla="*/ 1262856 h 1270099"/>
              <a:gd name="connsiteX2" fmla="*/ 542087 w 1988013"/>
              <a:gd name="connsiteY2" fmla="*/ 1201473 h 1270099"/>
              <a:gd name="connsiteX3" fmla="*/ 603470 w 1988013"/>
              <a:gd name="connsiteY3" fmla="*/ 1140090 h 1270099"/>
              <a:gd name="connsiteX4" fmla="*/ 664853 w 1988013"/>
              <a:gd name="connsiteY4" fmla="*/ 1201473 h 1270099"/>
              <a:gd name="connsiteX0" fmla="*/ 749807 w 1988013"/>
              <a:gd name="connsiteY0" fmla="*/ 1110879 h 1270099"/>
              <a:gd name="connsiteX1" fmla="*/ 657732 w 1988013"/>
              <a:gd name="connsiteY1" fmla="*/ 1134374 h 1270099"/>
              <a:gd name="connsiteX2" fmla="*/ 439927 w 1988013"/>
              <a:gd name="connsiteY2" fmla="*/ 1053729 h 1270099"/>
              <a:gd name="connsiteX3" fmla="*/ 657732 w 1988013"/>
              <a:gd name="connsiteY3" fmla="*/ 1018804 h 1270099"/>
              <a:gd name="connsiteX4" fmla="*/ 749807 w 1988013"/>
              <a:gd name="connsiteY4" fmla="*/ 1110879 h 1270099"/>
              <a:gd name="connsiteX0" fmla="*/ 4729 w 43256"/>
              <a:gd name="connsiteY0" fmla="*/ 26036 h 49659"/>
              <a:gd name="connsiteX1" fmla="*/ 2196 w 43256"/>
              <a:gd name="connsiteY1" fmla="*/ 25239 h 49659"/>
              <a:gd name="connsiteX2" fmla="*/ 6964 w 43256"/>
              <a:gd name="connsiteY2" fmla="*/ 34758 h 49659"/>
              <a:gd name="connsiteX3" fmla="*/ 5856 w 43256"/>
              <a:gd name="connsiteY3" fmla="*/ 35139 h 49659"/>
              <a:gd name="connsiteX4" fmla="*/ 16514 w 43256"/>
              <a:gd name="connsiteY4" fmla="*/ 38949 h 49659"/>
              <a:gd name="connsiteX5" fmla="*/ 15846 w 43256"/>
              <a:gd name="connsiteY5" fmla="*/ 37209 h 49659"/>
              <a:gd name="connsiteX6" fmla="*/ 28863 w 43256"/>
              <a:gd name="connsiteY6" fmla="*/ 34610 h 49659"/>
              <a:gd name="connsiteX7" fmla="*/ 28596 w 43256"/>
              <a:gd name="connsiteY7" fmla="*/ 36519 h 49659"/>
              <a:gd name="connsiteX8" fmla="*/ 34165 w 43256"/>
              <a:gd name="connsiteY8" fmla="*/ 22813 h 49659"/>
              <a:gd name="connsiteX9" fmla="*/ 37416 w 43256"/>
              <a:gd name="connsiteY9" fmla="*/ 29949 h 49659"/>
              <a:gd name="connsiteX10" fmla="*/ 41834 w 43256"/>
              <a:gd name="connsiteY10" fmla="*/ 15213 h 49659"/>
              <a:gd name="connsiteX11" fmla="*/ 40386 w 43256"/>
              <a:gd name="connsiteY11" fmla="*/ 17889 h 49659"/>
              <a:gd name="connsiteX12" fmla="*/ 38360 w 43256"/>
              <a:gd name="connsiteY12" fmla="*/ 5285 h 49659"/>
              <a:gd name="connsiteX13" fmla="*/ 38436 w 43256"/>
              <a:gd name="connsiteY13" fmla="*/ 6549 h 49659"/>
              <a:gd name="connsiteX14" fmla="*/ 29114 w 43256"/>
              <a:gd name="connsiteY14" fmla="*/ 3811 h 49659"/>
              <a:gd name="connsiteX15" fmla="*/ 29856 w 43256"/>
              <a:gd name="connsiteY15" fmla="*/ 2199 h 49659"/>
              <a:gd name="connsiteX16" fmla="*/ 22177 w 43256"/>
              <a:gd name="connsiteY16" fmla="*/ 4579 h 49659"/>
              <a:gd name="connsiteX17" fmla="*/ 22536 w 43256"/>
              <a:gd name="connsiteY17" fmla="*/ 3189 h 49659"/>
              <a:gd name="connsiteX18" fmla="*/ 14036 w 43256"/>
              <a:gd name="connsiteY18" fmla="*/ 5051 h 49659"/>
              <a:gd name="connsiteX19" fmla="*/ 15336 w 43256"/>
              <a:gd name="connsiteY19" fmla="*/ 6399 h 49659"/>
              <a:gd name="connsiteX20" fmla="*/ 4163 w 43256"/>
              <a:gd name="connsiteY20" fmla="*/ 15648 h 49659"/>
              <a:gd name="connsiteX21" fmla="*/ 3936 w 43256"/>
              <a:gd name="connsiteY21" fmla="*/ 14229 h 49659"/>
              <a:gd name="connsiteX0" fmla="*/ 3936 w 43256"/>
              <a:gd name="connsiteY0" fmla="*/ 14229 h 49659"/>
              <a:gd name="connsiteX1" fmla="*/ 5659 w 43256"/>
              <a:gd name="connsiteY1" fmla="*/ 6766 h 49659"/>
              <a:gd name="connsiteX2" fmla="*/ 14041 w 43256"/>
              <a:gd name="connsiteY2" fmla="*/ 5061 h 49659"/>
              <a:gd name="connsiteX3" fmla="*/ 22492 w 43256"/>
              <a:gd name="connsiteY3" fmla="*/ 3291 h 49659"/>
              <a:gd name="connsiteX4" fmla="*/ 25785 w 43256"/>
              <a:gd name="connsiteY4" fmla="*/ 59 h 49659"/>
              <a:gd name="connsiteX5" fmla="*/ 29869 w 43256"/>
              <a:gd name="connsiteY5" fmla="*/ 2340 h 49659"/>
              <a:gd name="connsiteX6" fmla="*/ 35499 w 43256"/>
              <a:gd name="connsiteY6" fmla="*/ 549 h 49659"/>
              <a:gd name="connsiteX7" fmla="*/ 38354 w 43256"/>
              <a:gd name="connsiteY7" fmla="*/ 5435 h 49659"/>
              <a:gd name="connsiteX8" fmla="*/ 42018 w 43256"/>
              <a:gd name="connsiteY8" fmla="*/ 10177 h 49659"/>
              <a:gd name="connsiteX9" fmla="*/ 41854 w 43256"/>
              <a:gd name="connsiteY9" fmla="*/ 15319 h 49659"/>
              <a:gd name="connsiteX10" fmla="*/ 43052 w 43256"/>
              <a:gd name="connsiteY10" fmla="*/ 23181 h 49659"/>
              <a:gd name="connsiteX11" fmla="*/ 37440 w 43256"/>
              <a:gd name="connsiteY11" fmla="*/ 30063 h 49659"/>
              <a:gd name="connsiteX12" fmla="*/ 35431 w 43256"/>
              <a:gd name="connsiteY12" fmla="*/ 35960 h 49659"/>
              <a:gd name="connsiteX13" fmla="*/ 28591 w 43256"/>
              <a:gd name="connsiteY13" fmla="*/ 36674 h 49659"/>
              <a:gd name="connsiteX14" fmla="*/ 23703 w 43256"/>
              <a:gd name="connsiteY14" fmla="*/ 42965 h 49659"/>
              <a:gd name="connsiteX15" fmla="*/ 16516 w 43256"/>
              <a:gd name="connsiteY15" fmla="*/ 39125 h 49659"/>
              <a:gd name="connsiteX16" fmla="*/ 5840 w 43256"/>
              <a:gd name="connsiteY16" fmla="*/ 35331 h 49659"/>
              <a:gd name="connsiteX17" fmla="*/ 1146 w 43256"/>
              <a:gd name="connsiteY17" fmla="*/ 31109 h 49659"/>
              <a:gd name="connsiteX18" fmla="*/ 2149 w 43256"/>
              <a:gd name="connsiteY18" fmla="*/ 25410 h 49659"/>
              <a:gd name="connsiteX19" fmla="*/ 31 w 43256"/>
              <a:gd name="connsiteY19" fmla="*/ 19563 h 49659"/>
              <a:gd name="connsiteX20" fmla="*/ 3899 w 43256"/>
              <a:gd name="connsiteY20" fmla="*/ 14366 h 49659"/>
              <a:gd name="connsiteX21" fmla="*/ 3936 w 43256"/>
              <a:gd name="connsiteY21" fmla="*/ 14229 h 49659"/>
              <a:gd name="connsiteX0" fmla="*/ 611440 w 1988013"/>
              <a:gd name="connsiteY0" fmla="*/ 1239407 h 1270099"/>
              <a:gd name="connsiteX1" fmla="*/ 580748 w 1988013"/>
              <a:gd name="connsiteY1" fmla="*/ 1270099 h 1270099"/>
              <a:gd name="connsiteX2" fmla="*/ 550056 w 1988013"/>
              <a:gd name="connsiteY2" fmla="*/ 1239407 h 1270099"/>
              <a:gd name="connsiteX3" fmla="*/ 580748 w 1988013"/>
              <a:gd name="connsiteY3" fmla="*/ 1208715 h 1270099"/>
              <a:gd name="connsiteX4" fmla="*/ 611440 w 1988013"/>
              <a:gd name="connsiteY4" fmla="*/ 1239407 h 1270099"/>
              <a:gd name="connsiteX0" fmla="*/ 664853 w 1988013"/>
              <a:gd name="connsiteY0" fmla="*/ 1201473 h 1270099"/>
              <a:gd name="connsiteX1" fmla="*/ 866360 w 1988013"/>
              <a:gd name="connsiteY1" fmla="*/ 1045686 h 1270099"/>
              <a:gd name="connsiteX2" fmla="*/ 542087 w 1988013"/>
              <a:gd name="connsiteY2" fmla="*/ 1201473 h 1270099"/>
              <a:gd name="connsiteX3" fmla="*/ 603470 w 1988013"/>
              <a:gd name="connsiteY3" fmla="*/ 1140090 h 1270099"/>
              <a:gd name="connsiteX4" fmla="*/ 664853 w 1988013"/>
              <a:gd name="connsiteY4" fmla="*/ 1201473 h 1270099"/>
              <a:gd name="connsiteX0" fmla="*/ 749807 w 1988013"/>
              <a:gd name="connsiteY0" fmla="*/ 1110879 h 1270099"/>
              <a:gd name="connsiteX1" fmla="*/ 657732 w 1988013"/>
              <a:gd name="connsiteY1" fmla="*/ 1134374 h 1270099"/>
              <a:gd name="connsiteX2" fmla="*/ 439927 w 1988013"/>
              <a:gd name="connsiteY2" fmla="*/ 1053729 h 1270099"/>
              <a:gd name="connsiteX3" fmla="*/ 657732 w 1988013"/>
              <a:gd name="connsiteY3" fmla="*/ 1018804 h 1270099"/>
              <a:gd name="connsiteX4" fmla="*/ 749807 w 1988013"/>
              <a:gd name="connsiteY4" fmla="*/ 1110879 h 1270099"/>
              <a:gd name="connsiteX0" fmla="*/ 4729 w 43256"/>
              <a:gd name="connsiteY0" fmla="*/ 26036 h 49659"/>
              <a:gd name="connsiteX1" fmla="*/ 2196 w 43256"/>
              <a:gd name="connsiteY1" fmla="*/ 25239 h 49659"/>
              <a:gd name="connsiteX2" fmla="*/ 6964 w 43256"/>
              <a:gd name="connsiteY2" fmla="*/ 34758 h 49659"/>
              <a:gd name="connsiteX3" fmla="*/ 5856 w 43256"/>
              <a:gd name="connsiteY3" fmla="*/ 35139 h 49659"/>
              <a:gd name="connsiteX4" fmla="*/ 16514 w 43256"/>
              <a:gd name="connsiteY4" fmla="*/ 38949 h 49659"/>
              <a:gd name="connsiteX5" fmla="*/ 15846 w 43256"/>
              <a:gd name="connsiteY5" fmla="*/ 37209 h 49659"/>
              <a:gd name="connsiteX6" fmla="*/ 28863 w 43256"/>
              <a:gd name="connsiteY6" fmla="*/ 34610 h 49659"/>
              <a:gd name="connsiteX7" fmla="*/ 28596 w 43256"/>
              <a:gd name="connsiteY7" fmla="*/ 36519 h 49659"/>
              <a:gd name="connsiteX8" fmla="*/ 34165 w 43256"/>
              <a:gd name="connsiteY8" fmla="*/ 22813 h 49659"/>
              <a:gd name="connsiteX9" fmla="*/ 37416 w 43256"/>
              <a:gd name="connsiteY9" fmla="*/ 29949 h 49659"/>
              <a:gd name="connsiteX10" fmla="*/ 41834 w 43256"/>
              <a:gd name="connsiteY10" fmla="*/ 15213 h 49659"/>
              <a:gd name="connsiteX11" fmla="*/ 40386 w 43256"/>
              <a:gd name="connsiteY11" fmla="*/ 17889 h 49659"/>
              <a:gd name="connsiteX12" fmla="*/ 38360 w 43256"/>
              <a:gd name="connsiteY12" fmla="*/ 5285 h 49659"/>
              <a:gd name="connsiteX13" fmla="*/ 38436 w 43256"/>
              <a:gd name="connsiteY13" fmla="*/ 6549 h 49659"/>
              <a:gd name="connsiteX14" fmla="*/ 29114 w 43256"/>
              <a:gd name="connsiteY14" fmla="*/ 3811 h 49659"/>
              <a:gd name="connsiteX15" fmla="*/ 29856 w 43256"/>
              <a:gd name="connsiteY15" fmla="*/ 2199 h 49659"/>
              <a:gd name="connsiteX16" fmla="*/ 22177 w 43256"/>
              <a:gd name="connsiteY16" fmla="*/ 4579 h 49659"/>
              <a:gd name="connsiteX17" fmla="*/ 22536 w 43256"/>
              <a:gd name="connsiteY17" fmla="*/ 3189 h 49659"/>
              <a:gd name="connsiteX18" fmla="*/ 14036 w 43256"/>
              <a:gd name="connsiteY18" fmla="*/ 5051 h 49659"/>
              <a:gd name="connsiteX19" fmla="*/ 15336 w 43256"/>
              <a:gd name="connsiteY19" fmla="*/ 6399 h 49659"/>
              <a:gd name="connsiteX20" fmla="*/ 4163 w 43256"/>
              <a:gd name="connsiteY20" fmla="*/ 15648 h 49659"/>
              <a:gd name="connsiteX21" fmla="*/ 3936 w 43256"/>
              <a:gd name="connsiteY21" fmla="*/ 14229 h 49659"/>
              <a:gd name="connsiteX0" fmla="*/ 3936 w 43256"/>
              <a:gd name="connsiteY0" fmla="*/ 14229 h 50068"/>
              <a:gd name="connsiteX1" fmla="*/ 5659 w 43256"/>
              <a:gd name="connsiteY1" fmla="*/ 6766 h 50068"/>
              <a:gd name="connsiteX2" fmla="*/ 14041 w 43256"/>
              <a:gd name="connsiteY2" fmla="*/ 5061 h 50068"/>
              <a:gd name="connsiteX3" fmla="*/ 22492 w 43256"/>
              <a:gd name="connsiteY3" fmla="*/ 3291 h 50068"/>
              <a:gd name="connsiteX4" fmla="*/ 25785 w 43256"/>
              <a:gd name="connsiteY4" fmla="*/ 59 h 50068"/>
              <a:gd name="connsiteX5" fmla="*/ 29869 w 43256"/>
              <a:gd name="connsiteY5" fmla="*/ 2340 h 50068"/>
              <a:gd name="connsiteX6" fmla="*/ 35499 w 43256"/>
              <a:gd name="connsiteY6" fmla="*/ 549 h 50068"/>
              <a:gd name="connsiteX7" fmla="*/ 38354 w 43256"/>
              <a:gd name="connsiteY7" fmla="*/ 5435 h 50068"/>
              <a:gd name="connsiteX8" fmla="*/ 42018 w 43256"/>
              <a:gd name="connsiteY8" fmla="*/ 10177 h 50068"/>
              <a:gd name="connsiteX9" fmla="*/ 41854 w 43256"/>
              <a:gd name="connsiteY9" fmla="*/ 15319 h 50068"/>
              <a:gd name="connsiteX10" fmla="*/ 43052 w 43256"/>
              <a:gd name="connsiteY10" fmla="*/ 23181 h 50068"/>
              <a:gd name="connsiteX11" fmla="*/ 37440 w 43256"/>
              <a:gd name="connsiteY11" fmla="*/ 30063 h 50068"/>
              <a:gd name="connsiteX12" fmla="*/ 35431 w 43256"/>
              <a:gd name="connsiteY12" fmla="*/ 35960 h 50068"/>
              <a:gd name="connsiteX13" fmla="*/ 28591 w 43256"/>
              <a:gd name="connsiteY13" fmla="*/ 36674 h 50068"/>
              <a:gd name="connsiteX14" fmla="*/ 23703 w 43256"/>
              <a:gd name="connsiteY14" fmla="*/ 42965 h 50068"/>
              <a:gd name="connsiteX15" fmla="*/ 16516 w 43256"/>
              <a:gd name="connsiteY15" fmla="*/ 39125 h 50068"/>
              <a:gd name="connsiteX16" fmla="*/ 5840 w 43256"/>
              <a:gd name="connsiteY16" fmla="*/ 35331 h 50068"/>
              <a:gd name="connsiteX17" fmla="*/ 1146 w 43256"/>
              <a:gd name="connsiteY17" fmla="*/ 31109 h 50068"/>
              <a:gd name="connsiteX18" fmla="*/ 2149 w 43256"/>
              <a:gd name="connsiteY18" fmla="*/ 25410 h 50068"/>
              <a:gd name="connsiteX19" fmla="*/ 31 w 43256"/>
              <a:gd name="connsiteY19" fmla="*/ 19563 h 50068"/>
              <a:gd name="connsiteX20" fmla="*/ 3899 w 43256"/>
              <a:gd name="connsiteY20" fmla="*/ 14366 h 50068"/>
              <a:gd name="connsiteX21" fmla="*/ 3936 w 43256"/>
              <a:gd name="connsiteY21" fmla="*/ 14229 h 50068"/>
              <a:gd name="connsiteX0" fmla="*/ 508570 w 1988013"/>
              <a:gd name="connsiteY0" fmla="*/ 1056527 h 1280549"/>
              <a:gd name="connsiteX1" fmla="*/ 580748 w 1988013"/>
              <a:gd name="connsiteY1" fmla="*/ 1270099 h 1280549"/>
              <a:gd name="connsiteX2" fmla="*/ 550056 w 1988013"/>
              <a:gd name="connsiteY2" fmla="*/ 1239407 h 1280549"/>
              <a:gd name="connsiteX3" fmla="*/ 580748 w 1988013"/>
              <a:gd name="connsiteY3" fmla="*/ 1208715 h 1280549"/>
              <a:gd name="connsiteX4" fmla="*/ 508570 w 1988013"/>
              <a:gd name="connsiteY4" fmla="*/ 1056527 h 1280549"/>
              <a:gd name="connsiteX0" fmla="*/ 664853 w 1988013"/>
              <a:gd name="connsiteY0" fmla="*/ 1201473 h 1280549"/>
              <a:gd name="connsiteX1" fmla="*/ 866360 w 1988013"/>
              <a:gd name="connsiteY1" fmla="*/ 1045686 h 1280549"/>
              <a:gd name="connsiteX2" fmla="*/ 542087 w 1988013"/>
              <a:gd name="connsiteY2" fmla="*/ 1201473 h 1280549"/>
              <a:gd name="connsiteX3" fmla="*/ 603470 w 1988013"/>
              <a:gd name="connsiteY3" fmla="*/ 1140090 h 1280549"/>
              <a:gd name="connsiteX4" fmla="*/ 664853 w 1988013"/>
              <a:gd name="connsiteY4" fmla="*/ 1201473 h 1280549"/>
              <a:gd name="connsiteX0" fmla="*/ 749807 w 1988013"/>
              <a:gd name="connsiteY0" fmla="*/ 1110879 h 1280549"/>
              <a:gd name="connsiteX1" fmla="*/ 657732 w 1988013"/>
              <a:gd name="connsiteY1" fmla="*/ 1134374 h 1280549"/>
              <a:gd name="connsiteX2" fmla="*/ 439927 w 1988013"/>
              <a:gd name="connsiteY2" fmla="*/ 1053729 h 1280549"/>
              <a:gd name="connsiteX3" fmla="*/ 657732 w 1988013"/>
              <a:gd name="connsiteY3" fmla="*/ 1018804 h 1280549"/>
              <a:gd name="connsiteX4" fmla="*/ 749807 w 1988013"/>
              <a:gd name="connsiteY4" fmla="*/ 1110879 h 1280549"/>
              <a:gd name="connsiteX0" fmla="*/ 4729 w 43256"/>
              <a:gd name="connsiteY0" fmla="*/ 26036 h 50068"/>
              <a:gd name="connsiteX1" fmla="*/ 2196 w 43256"/>
              <a:gd name="connsiteY1" fmla="*/ 25239 h 50068"/>
              <a:gd name="connsiteX2" fmla="*/ 6964 w 43256"/>
              <a:gd name="connsiteY2" fmla="*/ 34758 h 50068"/>
              <a:gd name="connsiteX3" fmla="*/ 5856 w 43256"/>
              <a:gd name="connsiteY3" fmla="*/ 35139 h 50068"/>
              <a:gd name="connsiteX4" fmla="*/ 16514 w 43256"/>
              <a:gd name="connsiteY4" fmla="*/ 38949 h 50068"/>
              <a:gd name="connsiteX5" fmla="*/ 15846 w 43256"/>
              <a:gd name="connsiteY5" fmla="*/ 37209 h 50068"/>
              <a:gd name="connsiteX6" fmla="*/ 28863 w 43256"/>
              <a:gd name="connsiteY6" fmla="*/ 34610 h 50068"/>
              <a:gd name="connsiteX7" fmla="*/ 28596 w 43256"/>
              <a:gd name="connsiteY7" fmla="*/ 36519 h 50068"/>
              <a:gd name="connsiteX8" fmla="*/ 34165 w 43256"/>
              <a:gd name="connsiteY8" fmla="*/ 22813 h 50068"/>
              <a:gd name="connsiteX9" fmla="*/ 37416 w 43256"/>
              <a:gd name="connsiteY9" fmla="*/ 29949 h 50068"/>
              <a:gd name="connsiteX10" fmla="*/ 41834 w 43256"/>
              <a:gd name="connsiteY10" fmla="*/ 15213 h 50068"/>
              <a:gd name="connsiteX11" fmla="*/ 40386 w 43256"/>
              <a:gd name="connsiteY11" fmla="*/ 17889 h 50068"/>
              <a:gd name="connsiteX12" fmla="*/ 38360 w 43256"/>
              <a:gd name="connsiteY12" fmla="*/ 5285 h 50068"/>
              <a:gd name="connsiteX13" fmla="*/ 38436 w 43256"/>
              <a:gd name="connsiteY13" fmla="*/ 6549 h 50068"/>
              <a:gd name="connsiteX14" fmla="*/ 29114 w 43256"/>
              <a:gd name="connsiteY14" fmla="*/ 3811 h 50068"/>
              <a:gd name="connsiteX15" fmla="*/ 29856 w 43256"/>
              <a:gd name="connsiteY15" fmla="*/ 2199 h 50068"/>
              <a:gd name="connsiteX16" fmla="*/ 22177 w 43256"/>
              <a:gd name="connsiteY16" fmla="*/ 4579 h 50068"/>
              <a:gd name="connsiteX17" fmla="*/ 22536 w 43256"/>
              <a:gd name="connsiteY17" fmla="*/ 3189 h 50068"/>
              <a:gd name="connsiteX18" fmla="*/ 14036 w 43256"/>
              <a:gd name="connsiteY18" fmla="*/ 5051 h 50068"/>
              <a:gd name="connsiteX19" fmla="*/ 15336 w 43256"/>
              <a:gd name="connsiteY19" fmla="*/ 6399 h 50068"/>
              <a:gd name="connsiteX20" fmla="*/ 4163 w 43256"/>
              <a:gd name="connsiteY20" fmla="*/ 15648 h 50068"/>
              <a:gd name="connsiteX21" fmla="*/ 3936 w 43256"/>
              <a:gd name="connsiteY21" fmla="*/ 14229 h 50068"/>
              <a:gd name="connsiteX0" fmla="*/ 3936 w 43256"/>
              <a:gd name="connsiteY0" fmla="*/ 14229 h 48515"/>
              <a:gd name="connsiteX1" fmla="*/ 5659 w 43256"/>
              <a:gd name="connsiteY1" fmla="*/ 6766 h 48515"/>
              <a:gd name="connsiteX2" fmla="*/ 14041 w 43256"/>
              <a:gd name="connsiteY2" fmla="*/ 5061 h 48515"/>
              <a:gd name="connsiteX3" fmla="*/ 22492 w 43256"/>
              <a:gd name="connsiteY3" fmla="*/ 3291 h 48515"/>
              <a:gd name="connsiteX4" fmla="*/ 25785 w 43256"/>
              <a:gd name="connsiteY4" fmla="*/ 59 h 48515"/>
              <a:gd name="connsiteX5" fmla="*/ 29869 w 43256"/>
              <a:gd name="connsiteY5" fmla="*/ 2340 h 48515"/>
              <a:gd name="connsiteX6" fmla="*/ 35499 w 43256"/>
              <a:gd name="connsiteY6" fmla="*/ 549 h 48515"/>
              <a:gd name="connsiteX7" fmla="*/ 38354 w 43256"/>
              <a:gd name="connsiteY7" fmla="*/ 5435 h 48515"/>
              <a:gd name="connsiteX8" fmla="*/ 42018 w 43256"/>
              <a:gd name="connsiteY8" fmla="*/ 10177 h 48515"/>
              <a:gd name="connsiteX9" fmla="*/ 41854 w 43256"/>
              <a:gd name="connsiteY9" fmla="*/ 15319 h 48515"/>
              <a:gd name="connsiteX10" fmla="*/ 43052 w 43256"/>
              <a:gd name="connsiteY10" fmla="*/ 23181 h 48515"/>
              <a:gd name="connsiteX11" fmla="*/ 37440 w 43256"/>
              <a:gd name="connsiteY11" fmla="*/ 30063 h 48515"/>
              <a:gd name="connsiteX12" fmla="*/ 35431 w 43256"/>
              <a:gd name="connsiteY12" fmla="*/ 35960 h 48515"/>
              <a:gd name="connsiteX13" fmla="*/ 28591 w 43256"/>
              <a:gd name="connsiteY13" fmla="*/ 36674 h 48515"/>
              <a:gd name="connsiteX14" fmla="*/ 23703 w 43256"/>
              <a:gd name="connsiteY14" fmla="*/ 42965 h 48515"/>
              <a:gd name="connsiteX15" fmla="*/ 16516 w 43256"/>
              <a:gd name="connsiteY15" fmla="*/ 39125 h 48515"/>
              <a:gd name="connsiteX16" fmla="*/ 5840 w 43256"/>
              <a:gd name="connsiteY16" fmla="*/ 35331 h 48515"/>
              <a:gd name="connsiteX17" fmla="*/ 1146 w 43256"/>
              <a:gd name="connsiteY17" fmla="*/ 31109 h 48515"/>
              <a:gd name="connsiteX18" fmla="*/ 2149 w 43256"/>
              <a:gd name="connsiteY18" fmla="*/ 25410 h 48515"/>
              <a:gd name="connsiteX19" fmla="*/ 31 w 43256"/>
              <a:gd name="connsiteY19" fmla="*/ 19563 h 48515"/>
              <a:gd name="connsiteX20" fmla="*/ 3899 w 43256"/>
              <a:gd name="connsiteY20" fmla="*/ 14366 h 48515"/>
              <a:gd name="connsiteX21" fmla="*/ 3936 w 43256"/>
              <a:gd name="connsiteY21" fmla="*/ 14229 h 48515"/>
              <a:gd name="connsiteX0" fmla="*/ 508570 w 1988013"/>
              <a:gd name="connsiteY0" fmla="*/ 1056527 h 1240837"/>
              <a:gd name="connsiteX1" fmla="*/ 797918 w 1988013"/>
              <a:gd name="connsiteY1" fmla="*/ 1087219 h 1240837"/>
              <a:gd name="connsiteX2" fmla="*/ 550056 w 1988013"/>
              <a:gd name="connsiteY2" fmla="*/ 1239407 h 1240837"/>
              <a:gd name="connsiteX3" fmla="*/ 580748 w 1988013"/>
              <a:gd name="connsiteY3" fmla="*/ 1208715 h 1240837"/>
              <a:gd name="connsiteX4" fmla="*/ 508570 w 1988013"/>
              <a:gd name="connsiteY4" fmla="*/ 1056527 h 1240837"/>
              <a:gd name="connsiteX0" fmla="*/ 664853 w 1988013"/>
              <a:gd name="connsiteY0" fmla="*/ 1201473 h 1240837"/>
              <a:gd name="connsiteX1" fmla="*/ 866360 w 1988013"/>
              <a:gd name="connsiteY1" fmla="*/ 1045686 h 1240837"/>
              <a:gd name="connsiteX2" fmla="*/ 542087 w 1988013"/>
              <a:gd name="connsiteY2" fmla="*/ 1201473 h 1240837"/>
              <a:gd name="connsiteX3" fmla="*/ 603470 w 1988013"/>
              <a:gd name="connsiteY3" fmla="*/ 1140090 h 1240837"/>
              <a:gd name="connsiteX4" fmla="*/ 664853 w 1988013"/>
              <a:gd name="connsiteY4" fmla="*/ 1201473 h 1240837"/>
              <a:gd name="connsiteX0" fmla="*/ 749807 w 1988013"/>
              <a:gd name="connsiteY0" fmla="*/ 1110879 h 1240837"/>
              <a:gd name="connsiteX1" fmla="*/ 657732 w 1988013"/>
              <a:gd name="connsiteY1" fmla="*/ 1134374 h 1240837"/>
              <a:gd name="connsiteX2" fmla="*/ 439927 w 1988013"/>
              <a:gd name="connsiteY2" fmla="*/ 1053729 h 1240837"/>
              <a:gd name="connsiteX3" fmla="*/ 657732 w 1988013"/>
              <a:gd name="connsiteY3" fmla="*/ 1018804 h 1240837"/>
              <a:gd name="connsiteX4" fmla="*/ 749807 w 1988013"/>
              <a:gd name="connsiteY4" fmla="*/ 1110879 h 1240837"/>
              <a:gd name="connsiteX0" fmla="*/ 4729 w 43256"/>
              <a:gd name="connsiteY0" fmla="*/ 26036 h 48515"/>
              <a:gd name="connsiteX1" fmla="*/ 2196 w 43256"/>
              <a:gd name="connsiteY1" fmla="*/ 25239 h 48515"/>
              <a:gd name="connsiteX2" fmla="*/ 6964 w 43256"/>
              <a:gd name="connsiteY2" fmla="*/ 34758 h 48515"/>
              <a:gd name="connsiteX3" fmla="*/ 5856 w 43256"/>
              <a:gd name="connsiteY3" fmla="*/ 35139 h 48515"/>
              <a:gd name="connsiteX4" fmla="*/ 16514 w 43256"/>
              <a:gd name="connsiteY4" fmla="*/ 38949 h 48515"/>
              <a:gd name="connsiteX5" fmla="*/ 15846 w 43256"/>
              <a:gd name="connsiteY5" fmla="*/ 37209 h 48515"/>
              <a:gd name="connsiteX6" fmla="*/ 28863 w 43256"/>
              <a:gd name="connsiteY6" fmla="*/ 34610 h 48515"/>
              <a:gd name="connsiteX7" fmla="*/ 28596 w 43256"/>
              <a:gd name="connsiteY7" fmla="*/ 36519 h 48515"/>
              <a:gd name="connsiteX8" fmla="*/ 34165 w 43256"/>
              <a:gd name="connsiteY8" fmla="*/ 22813 h 48515"/>
              <a:gd name="connsiteX9" fmla="*/ 37416 w 43256"/>
              <a:gd name="connsiteY9" fmla="*/ 29949 h 48515"/>
              <a:gd name="connsiteX10" fmla="*/ 41834 w 43256"/>
              <a:gd name="connsiteY10" fmla="*/ 15213 h 48515"/>
              <a:gd name="connsiteX11" fmla="*/ 40386 w 43256"/>
              <a:gd name="connsiteY11" fmla="*/ 17889 h 48515"/>
              <a:gd name="connsiteX12" fmla="*/ 38360 w 43256"/>
              <a:gd name="connsiteY12" fmla="*/ 5285 h 48515"/>
              <a:gd name="connsiteX13" fmla="*/ 38436 w 43256"/>
              <a:gd name="connsiteY13" fmla="*/ 6549 h 48515"/>
              <a:gd name="connsiteX14" fmla="*/ 29114 w 43256"/>
              <a:gd name="connsiteY14" fmla="*/ 3811 h 48515"/>
              <a:gd name="connsiteX15" fmla="*/ 29856 w 43256"/>
              <a:gd name="connsiteY15" fmla="*/ 2199 h 48515"/>
              <a:gd name="connsiteX16" fmla="*/ 22177 w 43256"/>
              <a:gd name="connsiteY16" fmla="*/ 4579 h 48515"/>
              <a:gd name="connsiteX17" fmla="*/ 22536 w 43256"/>
              <a:gd name="connsiteY17" fmla="*/ 3189 h 48515"/>
              <a:gd name="connsiteX18" fmla="*/ 14036 w 43256"/>
              <a:gd name="connsiteY18" fmla="*/ 5051 h 48515"/>
              <a:gd name="connsiteX19" fmla="*/ 15336 w 43256"/>
              <a:gd name="connsiteY19" fmla="*/ 6399 h 48515"/>
              <a:gd name="connsiteX20" fmla="*/ 4163 w 43256"/>
              <a:gd name="connsiteY20" fmla="*/ 15648 h 48515"/>
              <a:gd name="connsiteX21" fmla="*/ 3936 w 43256"/>
              <a:gd name="connsiteY21" fmla="*/ 14229 h 48515"/>
              <a:gd name="connsiteX0" fmla="*/ 3936 w 43256"/>
              <a:gd name="connsiteY0" fmla="*/ 14229 h 48515"/>
              <a:gd name="connsiteX1" fmla="*/ 5659 w 43256"/>
              <a:gd name="connsiteY1" fmla="*/ 6766 h 48515"/>
              <a:gd name="connsiteX2" fmla="*/ 14041 w 43256"/>
              <a:gd name="connsiteY2" fmla="*/ 5061 h 48515"/>
              <a:gd name="connsiteX3" fmla="*/ 22492 w 43256"/>
              <a:gd name="connsiteY3" fmla="*/ 3291 h 48515"/>
              <a:gd name="connsiteX4" fmla="*/ 25785 w 43256"/>
              <a:gd name="connsiteY4" fmla="*/ 59 h 48515"/>
              <a:gd name="connsiteX5" fmla="*/ 29869 w 43256"/>
              <a:gd name="connsiteY5" fmla="*/ 2340 h 48515"/>
              <a:gd name="connsiteX6" fmla="*/ 35499 w 43256"/>
              <a:gd name="connsiteY6" fmla="*/ 549 h 48515"/>
              <a:gd name="connsiteX7" fmla="*/ 38354 w 43256"/>
              <a:gd name="connsiteY7" fmla="*/ 5435 h 48515"/>
              <a:gd name="connsiteX8" fmla="*/ 42018 w 43256"/>
              <a:gd name="connsiteY8" fmla="*/ 10177 h 48515"/>
              <a:gd name="connsiteX9" fmla="*/ 41854 w 43256"/>
              <a:gd name="connsiteY9" fmla="*/ 15319 h 48515"/>
              <a:gd name="connsiteX10" fmla="*/ 43052 w 43256"/>
              <a:gd name="connsiteY10" fmla="*/ 23181 h 48515"/>
              <a:gd name="connsiteX11" fmla="*/ 37440 w 43256"/>
              <a:gd name="connsiteY11" fmla="*/ 30063 h 48515"/>
              <a:gd name="connsiteX12" fmla="*/ 35431 w 43256"/>
              <a:gd name="connsiteY12" fmla="*/ 35960 h 48515"/>
              <a:gd name="connsiteX13" fmla="*/ 28591 w 43256"/>
              <a:gd name="connsiteY13" fmla="*/ 36674 h 48515"/>
              <a:gd name="connsiteX14" fmla="*/ 23703 w 43256"/>
              <a:gd name="connsiteY14" fmla="*/ 42965 h 48515"/>
              <a:gd name="connsiteX15" fmla="*/ 16516 w 43256"/>
              <a:gd name="connsiteY15" fmla="*/ 39125 h 48515"/>
              <a:gd name="connsiteX16" fmla="*/ 5840 w 43256"/>
              <a:gd name="connsiteY16" fmla="*/ 35331 h 48515"/>
              <a:gd name="connsiteX17" fmla="*/ 1146 w 43256"/>
              <a:gd name="connsiteY17" fmla="*/ 31109 h 48515"/>
              <a:gd name="connsiteX18" fmla="*/ 2149 w 43256"/>
              <a:gd name="connsiteY18" fmla="*/ 25410 h 48515"/>
              <a:gd name="connsiteX19" fmla="*/ 31 w 43256"/>
              <a:gd name="connsiteY19" fmla="*/ 19563 h 48515"/>
              <a:gd name="connsiteX20" fmla="*/ 3899 w 43256"/>
              <a:gd name="connsiteY20" fmla="*/ 14366 h 48515"/>
              <a:gd name="connsiteX21" fmla="*/ 3936 w 43256"/>
              <a:gd name="connsiteY21" fmla="*/ 14229 h 48515"/>
              <a:gd name="connsiteX0" fmla="*/ 508570 w 1988013"/>
              <a:gd name="connsiteY0" fmla="*/ 1056527 h 1240837"/>
              <a:gd name="connsiteX1" fmla="*/ 797918 w 1988013"/>
              <a:gd name="connsiteY1" fmla="*/ 1087219 h 1240837"/>
              <a:gd name="connsiteX2" fmla="*/ 550056 w 1988013"/>
              <a:gd name="connsiteY2" fmla="*/ 1239407 h 1240837"/>
              <a:gd name="connsiteX3" fmla="*/ 580748 w 1988013"/>
              <a:gd name="connsiteY3" fmla="*/ 1208715 h 1240837"/>
              <a:gd name="connsiteX4" fmla="*/ 508570 w 1988013"/>
              <a:gd name="connsiteY4" fmla="*/ 1056527 h 1240837"/>
              <a:gd name="connsiteX0" fmla="*/ 493403 w 1988013"/>
              <a:gd name="connsiteY0" fmla="*/ 1098603 h 1240837"/>
              <a:gd name="connsiteX1" fmla="*/ 866360 w 1988013"/>
              <a:gd name="connsiteY1" fmla="*/ 1045686 h 1240837"/>
              <a:gd name="connsiteX2" fmla="*/ 542087 w 1988013"/>
              <a:gd name="connsiteY2" fmla="*/ 1201473 h 1240837"/>
              <a:gd name="connsiteX3" fmla="*/ 603470 w 1988013"/>
              <a:gd name="connsiteY3" fmla="*/ 1140090 h 1240837"/>
              <a:gd name="connsiteX4" fmla="*/ 493403 w 1988013"/>
              <a:gd name="connsiteY4" fmla="*/ 1098603 h 1240837"/>
              <a:gd name="connsiteX0" fmla="*/ 749807 w 1988013"/>
              <a:gd name="connsiteY0" fmla="*/ 1110879 h 1240837"/>
              <a:gd name="connsiteX1" fmla="*/ 657732 w 1988013"/>
              <a:gd name="connsiteY1" fmla="*/ 1134374 h 1240837"/>
              <a:gd name="connsiteX2" fmla="*/ 439927 w 1988013"/>
              <a:gd name="connsiteY2" fmla="*/ 1053729 h 1240837"/>
              <a:gd name="connsiteX3" fmla="*/ 657732 w 1988013"/>
              <a:gd name="connsiteY3" fmla="*/ 1018804 h 1240837"/>
              <a:gd name="connsiteX4" fmla="*/ 749807 w 1988013"/>
              <a:gd name="connsiteY4" fmla="*/ 1110879 h 1240837"/>
              <a:gd name="connsiteX0" fmla="*/ 4729 w 43256"/>
              <a:gd name="connsiteY0" fmla="*/ 26036 h 48515"/>
              <a:gd name="connsiteX1" fmla="*/ 2196 w 43256"/>
              <a:gd name="connsiteY1" fmla="*/ 25239 h 48515"/>
              <a:gd name="connsiteX2" fmla="*/ 6964 w 43256"/>
              <a:gd name="connsiteY2" fmla="*/ 34758 h 48515"/>
              <a:gd name="connsiteX3" fmla="*/ 5856 w 43256"/>
              <a:gd name="connsiteY3" fmla="*/ 35139 h 48515"/>
              <a:gd name="connsiteX4" fmla="*/ 16514 w 43256"/>
              <a:gd name="connsiteY4" fmla="*/ 38949 h 48515"/>
              <a:gd name="connsiteX5" fmla="*/ 15846 w 43256"/>
              <a:gd name="connsiteY5" fmla="*/ 37209 h 48515"/>
              <a:gd name="connsiteX6" fmla="*/ 28863 w 43256"/>
              <a:gd name="connsiteY6" fmla="*/ 34610 h 48515"/>
              <a:gd name="connsiteX7" fmla="*/ 28596 w 43256"/>
              <a:gd name="connsiteY7" fmla="*/ 36519 h 48515"/>
              <a:gd name="connsiteX8" fmla="*/ 34165 w 43256"/>
              <a:gd name="connsiteY8" fmla="*/ 22813 h 48515"/>
              <a:gd name="connsiteX9" fmla="*/ 37416 w 43256"/>
              <a:gd name="connsiteY9" fmla="*/ 29949 h 48515"/>
              <a:gd name="connsiteX10" fmla="*/ 41834 w 43256"/>
              <a:gd name="connsiteY10" fmla="*/ 15213 h 48515"/>
              <a:gd name="connsiteX11" fmla="*/ 40386 w 43256"/>
              <a:gd name="connsiteY11" fmla="*/ 17889 h 48515"/>
              <a:gd name="connsiteX12" fmla="*/ 38360 w 43256"/>
              <a:gd name="connsiteY12" fmla="*/ 5285 h 48515"/>
              <a:gd name="connsiteX13" fmla="*/ 38436 w 43256"/>
              <a:gd name="connsiteY13" fmla="*/ 6549 h 48515"/>
              <a:gd name="connsiteX14" fmla="*/ 29114 w 43256"/>
              <a:gd name="connsiteY14" fmla="*/ 3811 h 48515"/>
              <a:gd name="connsiteX15" fmla="*/ 29856 w 43256"/>
              <a:gd name="connsiteY15" fmla="*/ 2199 h 48515"/>
              <a:gd name="connsiteX16" fmla="*/ 22177 w 43256"/>
              <a:gd name="connsiteY16" fmla="*/ 4579 h 48515"/>
              <a:gd name="connsiteX17" fmla="*/ 22536 w 43256"/>
              <a:gd name="connsiteY17" fmla="*/ 3189 h 48515"/>
              <a:gd name="connsiteX18" fmla="*/ 14036 w 43256"/>
              <a:gd name="connsiteY18" fmla="*/ 5051 h 48515"/>
              <a:gd name="connsiteX19" fmla="*/ 15336 w 43256"/>
              <a:gd name="connsiteY19" fmla="*/ 6399 h 48515"/>
              <a:gd name="connsiteX20" fmla="*/ 4163 w 43256"/>
              <a:gd name="connsiteY20" fmla="*/ 15648 h 48515"/>
              <a:gd name="connsiteX21" fmla="*/ 3936 w 43256"/>
              <a:gd name="connsiteY21" fmla="*/ 14229 h 48515"/>
              <a:gd name="connsiteX0" fmla="*/ 3936 w 43256"/>
              <a:gd name="connsiteY0" fmla="*/ 14229 h 48515"/>
              <a:gd name="connsiteX1" fmla="*/ 5659 w 43256"/>
              <a:gd name="connsiteY1" fmla="*/ 6766 h 48515"/>
              <a:gd name="connsiteX2" fmla="*/ 14041 w 43256"/>
              <a:gd name="connsiteY2" fmla="*/ 5061 h 48515"/>
              <a:gd name="connsiteX3" fmla="*/ 22492 w 43256"/>
              <a:gd name="connsiteY3" fmla="*/ 3291 h 48515"/>
              <a:gd name="connsiteX4" fmla="*/ 25785 w 43256"/>
              <a:gd name="connsiteY4" fmla="*/ 59 h 48515"/>
              <a:gd name="connsiteX5" fmla="*/ 29869 w 43256"/>
              <a:gd name="connsiteY5" fmla="*/ 2340 h 48515"/>
              <a:gd name="connsiteX6" fmla="*/ 35499 w 43256"/>
              <a:gd name="connsiteY6" fmla="*/ 549 h 48515"/>
              <a:gd name="connsiteX7" fmla="*/ 38354 w 43256"/>
              <a:gd name="connsiteY7" fmla="*/ 5435 h 48515"/>
              <a:gd name="connsiteX8" fmla="*/ 42018 w 43256"/>
              <a:gd name="connsiteY8" fmla="*/ 10177 h 48515"/>
              <a:gd name="connsiteX9" fmla="*/ 41854 w 43256"/>
              <a:gd name="connsiteY9" fmla="*/ 15319 h 48515"/>
              <a:gd name="connsiteX10" fmla="*/ 43052 w 43256"/>
              <a:gd name="connsiteY10" fmla="*/ 23181 h 48515"/>
              <a:gd name="connsiteX11" fmla="*/ 37440 w 43256"/>
              <a:gd name="connsiteY11" fmla="*/ 30063 h 48515"/>
              <a:gd name="connsiteX12" fmla="*/ 35431 w 43256"/>
              <a:gd name="connsiteY12" fmla="*/ 35960 h 48515"/>
              <a:gd name="connsiteX13" fmla="*/ 28591 w 43256"/>
              <a:gd name="connsiteY13" fmla="*/ 36674 h 48515"/>
              <a:gd name="connsiteX14" fmla="*/ 23703 w 43256"/>
              <a:gd name="connsiteY14" fmla="*/ 42965 h 48515"/>
              <a:gd name="connsiteX15" fmla="*/ 16516 w 43256"/>
              <a:gd name="connsiteY15" fmla="*/ 39125 h 48515"/>
              <a:gd name="connsiteX16" fmla="*/ 5840 w 43256"/>
              <a:gd name="connsiteY16" fmla="*/ 35331 h 48515"/>
              <a:gd name="connsiteX17" fmla="*/ 1146 w 43256"/>
              <a:gd name="connsiteY17" fmla="*/ 31109 h 48515"/>
              <a:gd name="connsiteX18" fmla="*/ 2149 w 43256"/>
              <a:gd name="connsiteY18" fmla="*/ 25410 h 48515"/>
              <a:gd name="connsiteX19" fmla="*/ 31 w 43256"/>
              <a:gd name="connsiteY19" fmla="*/ 19563 h 48515"/>
              <a:gd name="connsiteX20" fmla="*/ 3899 w 43256"/>
              <a:gd name="connsiteY20" fmla="*/ 14366 h 48515"/>
              <a:gd name="connsiteX21" fmla="*/ 3936 w 43256"/>
              <a:gd name="connsiteY21" fmla="*/ 14229 h 48515"/>
              <a:gd name="connsiteX0" fmla="*/ 508570 w 1988013"/>
              <a:gd name="connsiteY0" fmla="*/ 1056527 h 1240837"/>
              <a:gd name="connsiteX1" fmla="*/ 797918 w 1988013"/>
              <a:gd name="connsiteY1" fmla="*/ 1087219 h 1240837"/>
              <a:gd name="connsiteX2" fmla="*/ 550056 w 1988013"/>
              <a:gd name="connsiteY2" fmla="*/ 1239407 h 1240837"/>
              <a:gd name="connsiteX3" fmla="*/ 580748 w 1988013"/>
              <a:gd name="connsiteY3" fmla="*/ 1208715 h 1240837"/>
              <a:gd name="connsiteX4" fmla="*/ 508570 w 1988013"/>
              <a:gd name="connsiteY4" fmla="*/ 1056527 h 1240837"/>
              <a:gd name="connsiteX0" fmla="*/ 493403 w 1988013"/>
              <a:gd name="connsiteY0" fmla="*/ 1098603 h 1240837"/>
              <a:gd name="connsiteX1" fmla="*/ 866360 w 1988013"/>
              <a:gd name="connsiteY1" fmla="*/ 1045686 h 1240837"/>
              <a:gd name="connsiteX2" fmla="*/ 542087 w 1988013"/>
              <a:gd name="connsiteY2" fmla="*/ 1201473 h 1240837"/>
              <a:gd name="connsiteX3" fmla="*/ 752060 w 1988013"/>
              <a:gd name="connsiteY3" fmla="*/ 1082940 h 1240837"/>
              <a:gd name="connsiteX4" fmla="*/ 493403 w 1988013"/>
              <a:gd name="connsiteY4" fmla="*/ 1098603 h 1240837"/>
              <a:gd name="connsiteX0" fmla="*/ 749807 w 1988013"/>
              <a:gd name="connsiteY0" fmla="*/ 1110879 h 1240837"/>
              <a:gd name="connsiteX1" fmla="*/ 657732 w 1988013"/>
              <a:gd name="connsiteY1" fmla="*/ 1134374 h 1240837"/>
              <a:gd name="connsiteX2" fmla="*/ 439927 w 1988013"/>
              <a:gd name="connsiteY2" fmla="*/ 1053729 h 1240837"/>
              <a:gd name="connsiteX3" fmla="*/ 657732 w 1988013"/>
              <a:gd name="connsiteY3" fmla="*/ 1018804 h 1240837"/>
              <a:gd name="connsiteX4" fmla="*/ 749807 w 1988013"/>
              <a:gd name="connsiteY4" fmla="*/ 1110879 h 1240837"/>
              <a:gd name="connsiteX0" fmla="*/ 4729 w 43256"/>
              <a:gd name="connsiteY0" fmla="*/ 26036 h 48515"/>
              <a:gd name="connsiteX1" fmla="*/ 2196 w 43256"/>
              <a:gd name="connsiteY1" fmla="*/ 25239 h 48515"/>
              <a:gd name="connsiteX2" fmla="*/ 6964 w 43256"/>
              <a:gd name="connsiteY2" fmla="*/ 34758 h 48515"/>
              <a:gd name="connsiteX3" fmla="*/ 5856 w 43256"/>
              <a:gd name="connsiteY3" fmla="*/ 35139 h 48515"/>
              <a:gd name="connsiteX4" fmla="*/ 16514 w 43256"/>
              <a:gd name="connsiteY4" fmla="*/ 38949 h 48515"/>
              <a:gd name="connsiteX5" fmla="*/ 15846 w 43256"/>
              <a:gd name="connsiteY5" fmla="*/ 37209 h 48515"/>
              <a:gd name="connsiteX6" fmla="*/ 28863 w 43256"/>
              <a:gd name="connsiteY6" fmla="*/ 34610 h 48515"/>
              <a:gd name="connsiteX7" fmla="*/ 28596 w 43256"/>
              <a:gd name="connsiteY7" fmla="*/ 36519 h 48515"/>
              <a:gd name="connsiteX8" fmla="*/ 34165 w 43256"/>
              <a:gd name="connsiteY8" fmla="*/ 22813 h 48515"/>
              <a:gd name="connsiteX9" fmla="*/ 37416 w 43256"/>
              <a:gd name="connsiteY9" fmla="*/ 29949 h 48515"/>
              <a:gd name="connsiteX10" fmla="*/ 41834 w 43256"/>
              <a:gd name="connsiteY10" fmla="*/ 15213 h 48515"/>
              <a:gd name="connsiteX11" fmla="*/ 40386 w 43256"/>
              <a:gd name="connsiteY11" fmla="*/ 17889 h 48515"/>
              <a:gd name="connsiteX12" fmla="*/ 38360 w 43256"/>
              <a:gd name="connsiteY12" fmla="*/ 5285 h 48515"/>
              <a:gd name="connsiteX13" fmla="*/ 38436 w 43256"/>
              <a:gd name="connsiteY13" fmla="*/ 6549 h 48515"/>
              <a:gd name="connsiteX14" fmla="*/ 29114 w 43256"/>
              <a:gd name="connsiteY14" fmla="*/ 3811 h 48515"/>
              <a:gd name="connsiteX15" fmla="*/ 29856 w 43256"/>
              <a:gd name="connsiteY15" fmla="*/ 2199 h 48515"/>
              <a:gd name="connsiteX16" fmla="*/ 22177 w 43256"/>
              <a:gd name="connsiteY16" fmla="*/ 4579 h 48515"/>
              <a:gd name="connsiteX17" fmla="*/ 22536 w 43256"/>
              <a:gd name="connsiteY17" fmla="*/ 3189 h 48515"/>
              <a:gd name="connsiteX18" fmla="*/ 14036 w 43256"/>
              <a:gd name="connsiteY18" fmla="*/ 5051 h 48515"/>
              <a:gd name="connsiteX19" fmla="*/ 15336 w 43256"/>
              <a:gd name="connsiteY19" fmla="*/ 6399 h 48515"/>
              <a:gd name="connsiteX20" fmla="*/ 4163 w 43256"/>
              <a:gd name="connsiteY20" fmla="*/ 15648 h 48515"/>
              <a:gd name="connsiteX21" fmla="*/ 3936 w 43256"/>
              <a:gd name="connsiteY21" fmla="*/ 14229 h 48515"/>
              <a:gd name="connsiteX0" fmla="*/ 3936 w 43256"/>
              <a:gd name="connsiteY0" fmla="*/ 14229 h 47293"/>
              <a:gd name="connsiteX1" fmla="*/ 5659 w 43256"/>
              <a:gd name="connsiteY1" fmla="*/ 6766 h 47293"/>
              <a:gd name="connsiteX2" fmla="*/ 14041 w 43256"/>
              <a:gd name="connsiteY2" fmla="*/ 5061 h 47293"/>
              <a:gd name="connsiteX3" fmla="*/ 22492 w 43256"/>
              <a:gd name="connsiteY3" fmla="*/ 3291 h 47293"/>
              <a:gd name="connsiteX4" fmla="*/ 25785 w 43256"/>
              <a:gd name="connsiteY4" fmla="*/ 59 h 47293"/>
              <a:gd name="connsiteX5" fmla="*/ 29869 w 43256"/>
              <a:gd name="connsiteY5" fmla="*/ 2340 h 47293"/>
              <a:gd name="connsiteX6" fmla="*/ 35499 w 43256"/>
              <a:gd name="connsiteY6" fmla="*/ 549 h 47293"/>
              <a:gd name="connsiteX7" fmla="*/ 38354 w 43256"/>
              <a:gd name="connsiteY7" fmla="*/ 5435 h 47293"/>
              <a:gd name="connsiteX8" fmla="*/ 42018 w 43256"/>
              <a:gd name="connsiteY8" fmla="*/ 10177 h 47293"/>
              <a:gd name="connsiteX9" fmla="*/ 41854 w 43256"/>
              <a:gd name="connsiteY9" fmla="*/ 15319 h 47293"/>
              <a:gd name="connsiteX10" fmla="*/ 43052 w 43256"/>
              <a:gd name="connsiteY10" fmla="*/ 23181 h 47293"/>
              <a:gd name="connsiteX11" fmla="*/ 37440 w 43256"/>
              <a:gd name="connsiteY11" fmla="*/ 30063 h 47293"/>
              <a:gd name="connsiteX12" fmla="*/ 35431 w 43256"/>
              <a:gd name="connsiteY12" fmla="*/ 35960 h 47293"/>
              <a:gd name="connsiteX13" fmla="*/ 28591 w 43256"/>
              <a:gd name="connsiteY13" fmla="*/ 36674 h 47293"/>
              <a:gd name="connsiteX14" fmla="*/ 23703 w 43256"/>
              <a:gd name="connsiteY14" fmla="*/ 42965 h 47293"/>
              <a:gd name="connsiteX15" fmla="*/ 16516 w 43256"/>
              <a:gd name="connsiteY15" fmla="*/ 39125 h 47293"/>
              <a:gd name="connsiteX16" fmla="*/ 5840 w 43256"/>
              <a:gd name="connsiteY16" fmla="*/ 35331 h 47293"/>
              <a:gd name="connsiteX17" fmla="*/ 1146 w 43256"/>
              <a:gd name="connsiteY17" fmla="*/ 31109 h 47293"/>
              <a:gd name="connsiteX18" fmla="*/ 2149 w 43256"/>
              <a:gd name="connsiteY18" fmla="*/ 25410 h 47293"/>
              <a:gd name="connsiteX19" fmla="*/ 31 w 43256"/>
              <a:gd name="connsiteY19" fmla="*/ 19563 h 47293"/>
              <a:gd name="connsiteX20" fmla="*/ 3899 w 43256"/>
              <a:gd name="connsiteY20" fmla="*/ 14366 h 47293"/>
              <a:gd name="connsiteX21" fmla="*/ 3936 w 43256"/>
              <a:gd name="connsiteY21" fmla="*/ 14229 h 47293"/>
              <a:gd name="connsiteX0" fmla="*/ 508570 w 1988013"/>
              <a:gd name="connsiteY0" fmla="*/ 1056527 h 1209578"/>
              <a:gd name="connsiteX1" fmla="*/ 797918 w 1988013"/>
              <a:gd name="connsiteY1" fmla="*/ 1087219 h 1209578"/>
              <a:gd name="connsiteX2" fmla="*/ 378606 w 1988013"/>
              <a:gd name="connsiteY2" fmla="*/ 976517 h 1209578"/>
              <a:gd name="connsiteX3" fmla="*/ 580748 w 1988013"/>
              <a:gd name="connsiteY3" fmla="*/ 1208715 h 1209578"/>
              <a:gd name="connsiteX4" fmla="*/ 508570 w 1988013"/>
              <a:gd name="connsiteY4" fmla="*/ 1056527 h 1209578"/>
              <a:gd name="connsiteX0" fmla="*/ 493403 w 1988013"/>
              <a:gd name="connsiteY0" fmla="*/ 1098603 h 1209578"/>
              <a:gd name="connsiteX1" fmla="*/ 866360 w 1988013"/>
              <a:gd name="connsiteY1" fmla="*/ 1045686 h 1209578"/>
              <a:gd name="connsiteX2" fmla="*/ 542087 w 1988013"/>
              <a:gd name="connsiteY2" fmla="*/ 1201473 h 1209578"/>
              <a:gd name="connsiteX3" fmla="*/ 752060 w 1988013"/>
              <a:gd name="connsiteY3" fmla="*/ 1082940 h 1209578"/>
              <a:gd name="connsiteX4" fmla="*/ 493403 w 1988013"/>
              <a:gd name="connsiteY4" fmla="*/ 1098603 h 1209578"/>
              <a:gd name="connsiteX0" fmla="*/ 749807 w 1988013"/>
              <a:gd name="connsiteY0" fmla="*/ 1110879 h 1209578"/>
              <a:gd name="connsiteX1" fmla="*/ 657732 w 1988013"/>
              <a:gd name="connsiteY1" fmla="*/ 1134374 h 1209578"/>
              <a:gd name="connsiteX2" fmla="*/ 439927 w 1988013"/>
              <a:gd name="connsiteY2" fmla="*/ 1053729 h 1209578"/>
              <a:gd name="connsiteX3" fmla="*/ 657732 w 1988013"/>
              <a:gd name="connsiteY3" fmla="*/ 1018804 h 1209578"/>
              <a:gd name="connsiteX4" fmla="*/ 749807 w 1988013"/>
              <a:gd name="connsiteY4" fmla="*/ 1110879 h 1209578"/>
              <a:gd name="connsiteX0" fmla="*/ 4729 w 43256"/>
              <a:gd name="connsiteY0" fmla="*/ 26036 h 47293"/>
              <a:gd name="connsiteX1" fmla="*/ 2196 w 43256"/>
              <a:gd name="connsiteY1" fmla="*/ 25239 h 47293"/>
              <a:gd name="connsiteX2" fmla="*/ 6964 w 43256"/>
              <a:gd name="connsiteY2" fmla="*/ 34758 h 47293"/>
              <a:gd name="connsiteX3" fmla="*/ 5856 w 43256"/>
              <a:gd name="connsiteY3" fmla="*/ 35139 h 47293"/>
              <a:gd name="connsiteX4" fmla="*/ 16514 w 43256"/>
              <a:gd name="connsiteY4" fmla="*/ 38949 h 47293"/>
              <a:gd name="connsiteX5" fmla="*/ 15846 w 43256"/>
              <a:gd name="connsiteY5" fmla="*/ 37209 h 47293"/>
              <a:gd name="connsiteX6" fmla="*/ 28863 w 43256"/>
              <a:gd name="connsiteY6" fmla="*/ 34610 h 47293"/>
              <a:gd name="connsiteX7" fmla="*/ 28596 w 43256"/>
              <a:gd name="connsiteY7" fmla="*/ 36519 h 47293"/>
              <a:gd name="connsiteX8" fmla="*/ 34165 w 43256"/>
              <a:gd name="connsiteY8" fmla="*/ 22813 h 47293"/>
              <a:gd name="connsiteX9" fmla="*/ 37416 w 43256"/>
              <a:gd name="connsiteY9" fmla="*/ 29949 h 47293"/>
              <a:gd name="connsiteX10" fmla="*/ 41834 w 43256"/>
              <a:gd name="connsiteY10" fmla="*/ 15213 h 47293"/>
              <a:gd name="connsiteX11" fmla="*/ 40386 w 43256"/>
              <a:gd name="connsiteY11" fmla="*/ 17889 h 47293"/>
              <a:gd name="connsiteX12" fmla="*/ 38360 w 43256"/>
              <a:gd name="connsiteY12" fmla="*/ 5285 h 47293"/>
              <a:gd name="connsiteX13" fmla="*/ 38436 w 43256"/>
              <a:gd name="connsiteY13" fmla="*/ 6549 h 47293"/>
              <a:gd name="connsiteX14" fmla="*/ 29114 w 43256"/>
              <a:gd name="connsiteY14" fmla="*/ 3811 h 47293"/>
              <a:gd name="connsiteX15" fmla="*/ 29856 w 43256"/>
              <a:gd name="connsiteY15" fmla="*/ 2199 h 47293"/>
              <a:gd name="connsiteX16" fmla="*/ 22177 w 43256"/>
              <a:gd name="connsiteY16" fmla="*/ 4579 h 47293"/>
              <a:gd name="connsiteX17" fmla="*/ 22536 w 43256"/>
              <a:gd name="connsiteY17" fmla="*/ 3189 h 47293"/>
              <a:gd name="connsiteX18" fmla="*/ 14036 w 43256"/>
              <a:gd name="connsiteY18" fmla="*/ 5051 h 47293"/>
              <a:gd name="connsiteX19" fmla="*/ 15336 w 43256"/>
              <a:gd name="connsiteY19" fmla="*/ 6399 h 47293"/>
              <a:gd name="connsiteX20" fmla="*/ 4163 w 43256"/>
              <a:gd name="connsiteY20" fmla="*/ 15648 h 47293"/>
              <a:gd name="connsiteX21" fmla="*/ 3936 w 43256"/>
              <a:gd name="connsiteY21" fmla="*/ 14229 h 47293"/>
              <a:gd name="connsiteX0" fmla="*/ 3936 w 43256"/>
              <a:gd name="connsiteY0" fmla="*/ 14229 h 47293"/>
              <a:gd name="connsiteX1" fmla="*/ 5659 w 43256"/>
              <a:gd name="connsiteY1" fmla="*/ 6766 h 47293"/>
              <a:gd name="connsiteX2" fmla="*/ 14041 w 43256"/>
              <a:gd name="connsiteY2" fmla="*/ 5061 h 47293"/>
              <a:gd name="connsiteX3" fmla="*/ 22492 w 43256"/>
              <a:gd name="connsiteY3" fmla="*/ 3291 h 47293"/>
              <a:gd name="connsiteX4" fmla="*/ 25785 w 43256"/>
              <a:gd name="connsiteY4" fmla="*/ 59 h 47293"/>
              <a:gd name="connsiteX5" fmla="*/ 29869 w 43256"/>
              <a:gd name="connsiteY5" fmla="*/ 2340 h 47293"/>
              <a:gd name="connsiteX6" fmla="*/ 35499 w 43256"/>
              <a:gd name="connsiteY6" fmla="*/ 549 h 47293"/>
              <a:gd name="connsiteX7" fmla="*/ 38354 w 43256"/>
              <a:gd name="connsiteY7" fmla="*/ 5435 h 47293"/>
              <a:gd name="connsiteX8" fmla="*/ 42018 w 43256"/>
              <a:gd name="connsiteY8" fmla="*/ 10177 h 47293"/>
              <a:gd name="connsiteX9" fmla="*/ 41854 w 43256"/>
              <a:gd name="connsiteY9" fmla="*/ 15319 h 47293"/>
              <a:gd name="connsiteX10" fmla="*/ 43052 w 43256"/>
              <a:gd name="connsiteY10" fmla="*/ 23181 h 47293"/>
              <a:gd name="connsiteX11" fmla="*/ 37440 w 43256"/>
              <a:gd name="connsiteY11" fmla="*/ 30063 h 47293"/>
              <a:gd name="connsiteX12" fmla="*/ 35431 w 43256"/>
              <a:gd name="connsiteY12" fmla="*/ 35960 h 47293"/>
              <a:gd name="connsiteX13" fmla="*/ 28591 w 43256"/>
              <a:gd name="connsiteY13" fmla="*/ 36674 h 47293"/>
              <a:gd name="connsiteX14" fmla="*/ 23703 w 43256"/>
              <a:gd name="connsiteY14" fmla="*/ 42965 h 47293"/>
              <a:gd name="connsiteX15" fmla="*/ 16516 w 43256"/>
              <a:gd name="connsiteY15" fmla="*/ 39125 h 47293"/>
              <a:gd name="connsiteX16" fmla="*/ 5840 w 43256"/>
              <a:gd name="connsiteY16" fmla="*/ 35331 h 47293"/>
              <a:gd name="connsiteX17" fmla="*/ 1146 w 43256"/>
              <a:gd name="connsiteY17" fmla="*/ 31109 h 47293"/>
              <a:gd name="connsiteX18" fmla="*/ 2149 w 43256"/>
              <a:gd name="connsiteY18" fmla="*/ 25410 h 47293"/>
              <a:gd name="connsiteX19" fmla="*/ 31 w 43256"/>
              <a:gd name="connsiteY19" fmla="*/ 19563 h 47293"/>
              <a:gd name="connsiteX20" fmla="*/ 3899 w 43256"/>
              <a:gd name="connsiteY20" fmla="*/ 14366 h 47293"/>
              <a:gd name="connsiteX21" fmla="*/ 3936 w 43256"/>
              <a:gd name="connsiteY21" fmla="*/ 14229 h 47293"/>
              <a:gd name="connsiteX0" fmla="*/ 508570 w 1988013"/>
              <a:gd name="connsiteY0" fmla="*/ 1056527 h 1209578"/>
              <a:gd name="connsiteX1" fmla="*/ 797918 w 1988013"/>
              <a:gd name="connsiteY1" fmla="*/ 1087219 h 1209578"/>
              <a:gd name="connsiteX2" fmla="*/ 378606 w 1988013"/>
              <a:gd name="connsiteY2" fmla="*/ 976517 h 1209578"/>
              <a:gd name="connsiteX3" fmla="*/ 580748 w 1988013"/>
              <a:gd name="connsiteY3" fmla="*/ 1208715 h 1209578"/>
              <a:gd name="connsiteX4" fmla="*/ 508570 w 1988013"/>
              <a:gd name="connsiteY4" fmla="*/ 1056527 h 1209578"/>
              <a:gd name="connsiteX0" fmla="*/ 493403 w 1988013"/>
              <a:gd name="connsiteY0" fmla="*/ 1098603 h 1209578"/>
              <a:gd name="connsiteX1" fmla="*/ 866360 w 1988013"/>
              <a:gd name="connsiteY1" fmla="*/ 1045686 h 1209578"/>
              <a:gd name="connsiteX2" fmla="*/ 713537 w 1988013"/>
              <a:gd name="connsiteY2" fmla="*/ 1087173 h 1209578"/>
              <a:gd name="connsiteX3" fmla="*/ 752060 w 1988013"/>
              <a:gd name="connsiteY3" fmla="*/ 1082940 h 1209578"/>
              <a:gd name="connsiteX4" fmla="*/ 493403 w 1988013"/>
              <a:gd name="connsiteY4" fmla="*/ 1098603 h 1209578"/>
              <a:gd name="connsiteX0" fmla="*/ 749807 w 1988013"/>
              <a:gd name="connsiteY0" fmla="*/ 1110879 h 1209578"/>
              <a:gd name="connsiteX1" fmla="*/ 657732 w 1988013"/>
              <a:gd name="connsiteY1" fmla="*/ 1134374 h 1209578"/>
              <a:gd name="connsiteX2" fmla="*/ 439927 w 1988013"/>
              <a:gd name="connsiteY2" fmla="*/ 1053729 h 1209578"/>
              <a:gd name="connsiteX3" fmla="*/ 657732 w 1988013"/>
              <a:gd name="connsiteY3" fmla="*/ 1018804 h 1209578"/>
              <a:gd name="connsiteX4" fmla="*/ 749807 w 1988013"/>
              <a:gd name="connsiteY4" fmla="*/ 1110879 h 1209578"/>
              <a:gd name="connsiteX0" fmla="*/ 4729 w 43256"/>
              <a:gd name="connsiteY0" fmla="*/ 26036 h 47293"/>
              <a:gd name="connsiteX1" fmla="*/ 2196 w 43256"/>
              <a:gd name="connsiteY1" fmla="*/ 25239 h 47293"/>
              <a:gd name="connsiteX2" fmla="*/ 6964 w 43256"/>
              <a:gd name="connsiteY2" fmla="*/ 34758 h 47293"/>
              <a:gd name="connsiteX3" fmla="*/ 5856 w 43256"/>
              <a:gd name="connsiteY3" fmla="*/ 35139 h 47293"/>
              <a:gd name="connsiteX4" fmla="*/ 16514 w 43256"/>
              <a:gd name="connsiteY4" fmla="*/ 38949 h 47293"/>
              <a:gd name="connsiteX5" fmla="*/ 15846 w 43256"/>
              <a:gd name="connsiteY5" fmla="*/ 37209 h 47293"/>
              <a:gd name="connsiteX6" fmla="*/ 28863 w 43256"/>
              <a:gd name="connsiteY6" fmla="*/ 34610 h 47293"/>
              <a:gd name="connsiteX7" fmla="*/ 28596 w 43256"/>
              <a:gd name="connsiteY7" fmla="*/ 36519 h 47293"/>
              <a:gd name="connsiteX8" fmla="*/ 34165 w 43256"/>
              <a:gd name="connsiteY8" fmla="*/ 22813 h 47293"/>
              <a:gd name="connsiteX9" fmla="*/ 37416 w 43256"/>
              <a:gd name="connsiteY9" fmla="*/ 29949 h 47293"/>
              <a:gd name="connsiteX10" fmla="*/ 41834 w 43256"/>
              <a:gd name="connsiteY10" fmla="*/ 15213 h 47293"/>
              <a:gd name="connsiteX11" fmla="*/ 40386 w 43256"/>
              <a:gd name="connsiteY11" fmla="*/ 17889 h 47293"/>
              <a:gd name="connsiteX12" fmla="*/ 38360 w 43256"/>
              <a:gd name="connsiteY12" fmla="*/ 5285 h 47293"/>
              <a:gd name="connsiteX13" fmla="*/ 38436 w 43256"/>
              <a:gd name="connsiteY13" fmla="*/ 6549 h 47293"/>
              <a:gd name="connsiteX14" fmla="*/ 29114 w 43256"/>
              <a:gd name="connsiteY14" fmla="*/ 3811 h 47293"/>
              <a:gd name="connsiteX15" fmla="*/ 29856 w 43256"/>
              <a:gd name="connsiteY15" fmla="*/ 2199 h 47293"/>
              <a:gd name="connsiteX16" fmla="*/ 22177 w 43256"/>
              <a:gd name="connsiteY16" fmla="*/ 4579 h 47293"/>
              <a:gd name="connsiteX17" fmla="*/ 22536 w 43256"/>
              <a:gd name="connsiteY17" fmla="*/ 3189 h 47293"/>
              <a:gd name="connsiteX18" fmla="*/ 14036 w 43256"/>
              <a:gd name="connsiteY18" fmla="*/ 5051 h 47293"/>
              <a:gd name="connsiteX19" fmla="*/ 15336 w 43256"/>
              <a:gd name="connsiteY19" fmla="*/ 6399 h 47293"/>
              <a:gd name="connsiteX20" fmla="*/ 4163 w 43256"/>
              <a:gd name="connsiteY20" fmla="*/ 15648 h 47293"/>
              <a:gd name="connsiteX21" fmla="*/ 3936 w 43256"/>
              <a:gd name="connsiteY21" fmla="*/ 14229 h 47293"/>
              <a:gd name="connsiteX0" fmla="*/ 3936 w 43256"/>
              <a:gd name="connsiteY0" fmla="*/ 14229 h 44474"/>
              <a:gd name="connsiteX1" fmla="*/ 5659 w 43256"/>
              <a:gd name="connsiteY1" fmla="*/ 6766 h 44474"/>
              <a:gd name="connsiteX2" fmla="*/ 14041 w 43256"/>
              <a:gd name="connsiteY2" fmla="*/ 5061 h 44474"/>
              <a:gd name="connsiteX3" fmla="*/ 22492 w 43256"/>
              <a:gd name="connsiteY3" fmla="*/ 3291 h 44474"/>
              <a:gd name="connsiteX4" fmla="*/ 25785 w 43256"/>
              <a:gd name="connsiteY4" fmla="*/ 59 h 44474"/>
              <a:gd name="connsiteX5" fmla="*/ 29869 w 43256"/>
              <a:gd name="connsiteY5" fmla="*/ 2340 h 44474"/>
              <a:gd name="connsiteX6" fmla="*/ 35499 w 43256"/>
              <a:gd name="connsiteY6" fmla="*/ 549 h 44474"/>
              <a:gd name="connsiteX7" fmla="*/ 38354 w 43256"/>
              <a:gd name="connsiteY7" fmla="*/ 5435 h 44474"/>
              <a:gd name="connsiteX8" fmla="*/ 42018 w 43256"/>
              <a:gd name="connsiteY8" fmla="*/ 10177 h 44474"/>
              <a:gd name="connsiteX9" fmla="*/ 41854 w 43256"/>
              <a:gd name="connsiteY9" fmla="*/ 15319 h 44474"/>
              <a:gd name="connsiteX10" fmla="*/ 43052 w 43256"/>
              <a:gd name="connsiteY10" fmla="*/ 23181 h 44474"/>
              <a:gd name="connsiteX11" fmla="*/ 37440 w 43256"/>
              <a:gd name="connsiteY11" fmla="*/ 30063 h 44474"/>
              <a:gd name="connsiteX12" fmla="*/ 35431 w 43256"/>
              <a:gd name="connsiteY12" fmla="*/ 35960 h 44474"/>
              <a:gd name="connsiteX13" fmla="*/ 28591 w 43256"/>
              <a:gd name="connsiteY13" fmla="*/ 36674 h 44474"/>
              <a:gd name="connsiteX14" fmla="*/ 23703 w 43256"/>
              <a:gd name="connsiteY14" fmla="*/ 42965 h 44474"/>
              <a:gd name="connsiteX15" fmla="*/ 16516 w 43256"/>
              <a:gd name="connsiteY15" fmla="*/ 39125 h 44474"/>
              <a:gd name="connsiteX16" fmla="*/ 5840 w 43256"/>
              <a:gd name="connsiteY16" fmla="*/ 35331 h 44474"/>
              <a:gd name="connsiteX17" fmla="*/ 1146 w 43256"/>
              <a:gd name="connsiteY17" fmla="*/ 31109 h 44474"/>
              <a:gd name="connsiteX18" fmla="*/ 2149 w 43256"/>
              <a:gd name="connsiteY18" fmla="*/ 25410 h 44474"/>
              <a:gd name="connsiteX19" fmla="*/ 31 w 43256"/>
              <a:gd name="connsiteY19" fmla="*/ 19563 h 44474"/>
              <a:gd name="connsiteX20" fmla="*/ 3899 w 43256"/>
              <a:gd name="connsiteY20" fmla="*/ 14366 h 44474"/>
              <a:gd name="connsiteX21" fmla="*/ 3936 w 43256"/>
              <a:gd name="connsiteY21" fmla="*/ 14229 h 44474"/>
              <a:gd name="connsiteX0" fmla="*/ 508570 w 1988013"/>
              <a:gd name="connsiteY0" fmla="*/ 1056527 h 1137469"/>
              <a:gd name="connsiteX1" fmla="*/ 797918 w 1988013"/>
              <a:gd name="connsiteY1" fmla="*/ 1087219 h 1137469"/>
              <a:gd name="connsiteX2" fmla="*/ 378606 w 1988013"/>
              <a:gd name="connsiteY2" fmla="*/ 976517 h 1137469"/>
              <a:gd name="connsiteX3" fmla="*/ 855068 w 1988013"/>
              <a:gd name="connsiteY3" fmla="*/ 1105845 h 1137469"/>
              <a:gd name="connsiteX4" fmla="*/ 508570 w 1988013"/>
              <a:gd name="connsiteY4" fmla="*/ 1056527 h 1137469"/>
              <a:gd name="connsiteX0" fmla="*/ 493403 w 1988013"/>
              <a:gd name="connsiteY0" fmla="*/ 1098603 h 1137469"/>
              <a:gd name="connsiteX1" fmla="*/ 866360 w 1988013"/>
              <a:gd name="connsiteY1" fmla="*/ 1045686 h 1137469"/>
              <a:gd name="connsiteX2" fmla="*/ 713537 w 1988013"/>
              <a:gd name="connsiteY2" fmla="*/ 1087173 h 1137469"/>
              <a:gd name="connsiteX3" fmla="*/ 752060 w 1988013"/>
              <a:gd name="connsiteY3" fmla="*/ 1082940 h 1137469"/>
              <a:gd name="connsiteX4" fmla="*/ 493403 w 1988013"/>
              <a:gd name="connsiteY4" fmla="*/ 1098603 h 1137469"/>
              <a:gd name="connsiteX0" fmla="*/ 749807 w 1988013"/>
              <a:gd name="connsiteY0" fmla="*/ 1110879 h 1137469"/>
              <a:gd name="connsiteX1" fmla="*/ 657732 w 1988013"/>
              <a:gd name="connsiteY1" fmla="*/ 1134374 h 1137469"/>
              <a:gd name="connsiteX2" fmla="*/ 439927 w 1988013"/>
              <a:gd name="connsiteY2" fmla="*/ 1053729 h 1137469"/>
              <a:gd name="connsiteX3" fmla="*/ 657732 w 1988013"/>
              <a:gd name="connsiteY3" fmla="*/ 1018804 h 1137469"/>
              <a:gd name="connsiteX4" fmla="*/ 749807 w 1988013"/>
              <a:gd name="connsiteY4" fmla="*/ 1110879 h 1137469"/>
              <a:gd name="connsiteX0" fmla="*/ 4729 w 43256"/>
              <a:gd name="connsiteY0" fmla="*/ 26036 h 44474"/>
              <a:gd name="connsiteX1" fmla="*/ 2196 w 43256"/>
              <a:gd name="connsiteY1" fmla="*/ 25239 h 44474"/>
              <a:gd name="connsiteX2" fmla="*/ 6964 w 43256"/>
              <a:gd name="connsiteY2" fmla="*/ 34758 h 44474"/>
              <a:gd name="connsiteX3" fmla="*/ 5856 w 43256"/>
              <a:gd name="connsiteY3" fmla="*/ 35139 h 44474"/>
              <a:gd name="connsiteX4" fmla="*/ 16514 w 43256"/>
              <a:gd name="connsiteY4" fmla="*/ 38949 h 44474"/>
              <a:gd name="connsiteX5" fmla="*/ 15846 w 43256"/>
              <a:gd name="connsiteY5" fmla="*/ 37209 h 44474"/>
              <a:gd name="connsiteX6" fmla="*/ 28863 w 43256"/>
              <a:gd name="connsiteY6" fmla="*/ 34610 h 44474"/>
              <a:gd name="connsiteX7" fmla="*/ 28596 w 43256"/>
              <a:gd name="connsiteY7" fmla="*/ 36519 h 44474"/>
              <a:gd name="connsiteX8" fmla="*/ 34165 w 43256"/>
              <a:gd name="connsiteY8" fmla="*/ 22813 h 44474"/>
              <a:gd name="connsiteX9" fmla="*/ 37416 w 43256"/>
              <a:gd name="connsiteY9" fmla="*/ 29949 h 44474"/>
              <a:gd name="connsiteX10" fmla="*/ 41834 w 43256"/>
              <a:gd name="connsiteY10" fmla="*/ 15213 h 44474"/>
              <a:gd name="connsiteX11" fmla="*/ 40386 w 43256"/>
              <a:gd name="connsiteY11" fmla="*/ 17889 h 44474"/>
              <a:gd name="connsiteX12" fmla="*/ 38360 w 43256"/>
              <a:gd name="connsiteY12" fmla="*/ 5285 h 44474"/>
              <a:gd name="connsiteX13" fmla="*/ 38436 w 43256"/>
              <a:gd name="connsiteY13" fmla="*/ 6549 h 44474"/>
              <a:gd name="connsiteX14" fmla="*/ 29114 w 43256"/>
              <a:gd name="connsiteY14" fmla="*/ 3811 h 44474"/>
              <a:gd name="connsiteX15" fmla="*/ 29856 w 43256"/>
              <a:gd name="connsiteY15" fmla="*/ 2199 h 44474"/>
              <a:gd name="connsiteX16" fmla="*/ 22177 w 43256"/>
              <a:gd name="connsiteY16" fmla="*/ 4579 h 44474"/>
              <a:gd name="connsiteX17" fmla="*/ 22536 w 43256"/>
              <a:gd name="connsiteY17" fmla="*/ 3189 h 44474"/>
              <a:gd name="connsiteX18" fmla="*/ 14036 w 43256"/>
              <a:gd name="connsiteY18" fmla="*/ 5051 h 44474"/>
              <a:gd name="connsiteX19" fmla="*/ 15336 w 43256"/>
              <a:gd name="connsiteY19" fmla="*/ 6399 h 44474"/>
              <a:gd name="connsiteX20" fmla="*/ 4163 w 43256"/>
              <a:gd name="connsiteY20" fmla="*/ 15648 h 44474"/>
              <a:gd name="connsiteX21" fmla="*/ 3936 w 43256"/>
              <a:gd name="connsiteY21" fmla="*/ 14229 h 4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56" h="44474">
                <a:moveTo>
                  <a:pt x="3936" y="14229"/>
                </a:moveTo>
                <a:cubicBezTo>
                  <a:pt x="3665" y="11516"/>
                  <a:pt x="4297" y="8780"/>
                  <a:pt x="5659" y="6766"/>
                </a:cubicBezTo>
                <a:cubicBezTo>
                  <a:pt x="7811" y="3585"/>
                  <a:pt x="11300" y="2876"/>
                  <a:pt x="14041" y="5061"/>
                </a:cubicBezTo>
                <a:cubicBezTo>
                  <a:pt x="15714" y="768"/>
                  <a:pt x="19950" y="-119"/>
                  <a:pt x="22492" y="3291"/>
                </a:cubicBezTo>
                <a:cubicBezTo>
                  <a:pt x="23133" y="1542"/>
                  <a:pt x="24364" y="333"/>
                  <a:pt x="25785" y="59"/>
                </a:cubicBezTo>
                <a:cubicBezTo>
                  <a:pt x="27349" y="-243"/>
                  <a:pt x="28911" y="629"/>
                  <a:pt x="29869" y="2340"/>
                </a:cubicBezTo>
                <a:cubicBezTo>
                  <a:pt x="31251" y="126"/>
                  <a:pt x="33537" y="-601"/>
                  <a:pt x="35499" y="549"/>
                </a:cubicBezTo>
                <a:cubicBezTo>
                  <a:pt x="36994" y="1425"/>
                  <a:pt x="38066" y="3259"/>
                  <a:pt x="38354" y="5435"/>
                </a:cubicBezTo>
                <a:cubicBezTo>
                  <a:pt x="40082" y="6077"/>
                  <a:pt x="41458" y="7857"/>
                  <a:pt x="42018" y="10177"/>
                </a:cubicBezTo>
                <a:cubicBezTo>
                  <a:pt x="42425" y="11861"/>
                  <a:pt x="42367" y="13690"/>
                  <a:pt x="41854" y="15319"/>
                </a:cubicBezTo>
                <a:cubicBezTo>
                  <a:pt x="43115" y="17553"/>
                  <a:pt x="43556" y="20449"/>
                  <a:pt x="43052" y="23181"/>
                </a:cubicBezTo>
                <a:cubicBezTo>
                  <a:pt x="42382" y="26813"/>
                  <a:pt x="40164" y="29533"/>
                  <a:pt x="37440" y="30063"/>
                </a:cubicBezTo>
                <a:cubicBezTo>
                  <a:pt x="37427" y="32330"/>
                  <a:pt x="36694" y="34480"/>
                  <a:pt x="35431" y="35960"/>
                </a:cubicBezTo>
                <a:cubicBezTo>
                  <a:pt x="33512" y="38209"/>
                  <a:pt x="30740" y="38498"/>
                  <a:pt x="28591" y="36674"/>
                </a:cubicBezTo>
                <a:cubicBezTo>
                  <a:pt x="27896" y="39807"/>
                  <a:pt x="26035" y="42202"/>
                  <a:pt x="23703" y="42965"/>
                </a:cubicBezTo>
                <a:cubicBezTo>
                  <a:pt x="20955" y="43864"/>
                  <a:pt x="18087" y="42332"/>
                  <a:pt x="16516" y="39125"/>
                </a:cubicBezTo>
                <a:cubicBezTo>
                  <a:pt x="12808" y="42169"/>
                  <a:pt x="7992" y="40458"/>
                  <a:pt x="5840" y="35331"/>
                </a:cubicBezTo>
                <a:cubicBezTo>
                  <a:pt x="3726" y="35668"/>
                  <a:pt x="1741" y="33883"/>
                  <a:pt x="1146" y="31109"/>
                </a:cubicBezTo>
                <a:cubicBezTo>
                  <a:pt x="715" y="29102"/>
                  <a:pt x="1096" y="26936"/>
                  <a:pt x="2149" y="25410"/>
                </a:cubicBezTo>
                <a:cubicBezTo>
                  <a:pt x="655" y="24213"/>
                  <a:pt x="-177" y="21916"/>
                  <a:pt x="31" y="19563"/>
                </a:cubicBezTo>
                <a:cubicBezTo>
                  <a:pt x="275" y="16808"/>
                  <a:pt x="1881" y="14650"/>
                  <a:pt x="3899" y="14366"/>
                </a:cubicBezTo>
                <a:cubicBezTo>
                  <a:pt x="3911" y="14320"/>
                  <a:pt x="3924" y="14275"/>
                  <a:pt x="3936" y="14229"/>
                </a:cubicBezTo>
                <a:close/>
              </a:path>
              <a:path w="1988013" h="1137469">
                <a:moveTo>
                  <a:pt x="508570" y="1056527"/>
                </a:moveTo>
                <a:cubicBezTo>
                  <a:pt x="499045" y="1053423"/>
                  <a:pt x="819579" y="1100554"/>
                  <a:pt x="797918" y="1087219"/>
                </a:cubicBezTo>
                <a:cubicBezTo>
                  <a:pt x="776257" y="1073884"/>
                  <a:pt x="378606" y="993468"/>
                  <a:pt x="378606" y="976517"/>
                </a:cubicBezTo>
                <a:cubicBezTo>
                  <a:pt x="378606" y="959566"/>
                  <a:pt x="833407" y="1092510"/>
                  <a:pt x="855068" y="1105845"/>
                </a:cubicBezTo>
                <a:cubicBezTo>
                  <a:pt x="876729" y="1119180"/>
                  <a:pt x="518095" y="1059631"/>
                  <a:pt x="508570" y="1056527"/>
                </a:cubicBezTo>
                <a:close/>
              </a:path>
              <a:path w="1988013" h="1137469">
                <a:moveTo>
                  <a:pt x="493403" y="1098603"/>
                </a:moveTo>
                <a:cubicBezTo>
                  <a:pt x="512453" y="1092394"/>
                  <a:pt x="829671" y="1047591"/>
                  <a:pt x="866360" y="1045686"/>
                </a:cubicBezTo>
                <a:cubicBezTo>
                  <a:pt x="903049" y="1043781"/>
                  <a:pt x="713537" y="1121074"/>
                  <a:pt x="713537" y="1087173"/>
                </a:cubicBezTo>
                <a:cubicBezTo>
                  <a:pt x="713537" y="1053272"/>
                  <a:pt x="788749" y="1081035"/>
                  <a:pt x="752060" y="1082940"/>
                </a:cubicBezTo>
                <a:cubicBezTo>
                  <a:pt x="715371" y="1084845"/>
                  <a:pt x="474353" y="1104812"/>
                  <a:pt x="493403" y="1098603"/>
                </a:cubicBezTo>
                <a:close/>
              </a:path>
              <a:path w="1988013" h="1137469">
                <a:moveTo>
                  <a:pt x="749807" y="1110879"/>
                </a:moveTo>
                <a:cubicBezTo>
                  <a:pt x="749807" y="1130141"/>
                  <a:pt x="709379" y="1143899"/>
                  <a:pt x="657732" y="1134374"/>
                </a:cubicBezTo>
                <a:cubicBezTo>
                  <a:pt x="606085" y="1124849"/>
                  <a:pt x="439927" y="1104581"/>
                  <a:pt x="439927" y="1053729"/>
                </a:cubicBezTo>
                <a:cubicBezTo>
                  <a:pt x="439927" y="1002877"/>
                  <a:pt x="606085" y="1009279"/>
                  <a:pt x="657732" y="1018804"/>
                </a:cubicBezTo>
                <a:cubicBezTo>
                  <a:pt x="709379" y="1028329"/>
                  <a:pt x="749807" y="1091617"/>
                  <a:pt x="749807" y="1110879"/>
                </a:cubicBezTo>
                <a:close/>
              </a:path>
              <a:path w="43256" h="44474" fill="none" extrusionOk="0">
                <a:moveTo>
                  <a:pt x="4729" y="26036"/>
                </a:moveTo>
                <a:cubicBezTo>
                  <a:pt x="3845" y="26130"/>
                  <a:pt x="2961" y="25852"/>
                  <a:pt x="2196" y="25239"/>
                </a:cubicBezTo>
                <a:moveTo>
                  <a:pt x="6964" y="34758"/>
                </a:moveTo>
                <a:cubicBezTo>
                  <a:pt x="6609" y="34951"/>
                  <a:pt x="6236" y="35079"/>
                  <a:pt x="5856" y="35139"/>
                </a:cubicBezTo>
                <a:moveTo>
                  <a:pt x="16514" y="38949"/>
                </a:moveTo>
                <a:cubicBezTo>
                  <a:pt x="16247" y="38403"/>
                  <a:pt x="16023" y="37820"/>
                  <a:pt x="15846" y="37209"/>
                </a:cubicBezTo>
                <a:moveTo>
                  <a:pt x="28863" y="34610"/>
                </a:moveTo>
                <a:cubicBezTo>
                  <a:pt x="28824" y="35257"/>
                  <a:pt x="28734" y="35897"/>
                  <a:pt x="28596" y="36519"/>
                </a:cubicBezTo>
                <a:moveTo>
                  <a:pt x="34165" y="22813"/>
                </a:moveTo>
                <a:cubicBezTo>
                  <a:pt x="36169" y="24141"/>
                  <a:pt x="37434" y="26917"/>
                  <a:pt x="37416" y="29949"/>
                </a:cubicBezTo>
                <a:moveTo>
                  <a:pt x="41834" y="15213"/>
                </a:moveTo>
                <a:cubicBezTo>
                  <a:pt x="41509" y="16245"/>
                  <a:pt x="41014" y="17161"/>
                  <a:pt x="40386" y="17889"/>
                </a:cubicBezTo>
                <a:moveTo>
                  <a:pt x="38360" y="5285"/>
                </a:moveTo>
                <a:cubicBezTo>
                  <a:pt x="38415" y="5702"/>
                  <a:pt x="38441" y="6125"/>
                  <a:pt x="38436" y="6549"/>
                </a:cubicBezTo>
                <a:moveTo>
                  <a:pt x="29114" y="3811"/>
                </a:moveTo>
                <a:cubicBezTo>
                  <a:pt x="29303" y="3228"/>
                  <a:pt x="29552" y="2685"/>
                  <a:pt x="29856" y="2199"/>
                </a:cubicBezTo>
                <a:moveTo>
                  <a:pt x="22177" y="4579"/>
                </a:moveTo>
                <a:cubicBezTo>
                  <a:pt x="22254" y="4097"/>
                  <a:pt x="22375" y="3630"/>
                  <a:pt x="22536" y="3189"/>
                </a:cubicBezTo>
                <a:moveTo>
                  <a:pt x="14036" y="5051"/>
                </a:moveTo>
                <a:cubicBezTo>
                  <a:pt x="14508" y="5427"/>
                  <a:pt x="14944" y="5880"/>
                  <a:pt x="15336" y="6399"/>
                </a:cubicBezTo>
                <a:moveTo>
                  <a:pt x="4163" y="15648"/>
                </a:moveTo>
                <a:cubicBezTo>
                  <a:pt x="4060" y="15184"/>
                  <a:pt x="3984" y="14710"/>
                  <a:pt x="3936" y="14229"/>
                </a:cubicBezTo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22" charset="0"/>
                <a:ea typeface="+mn-ea"/>
                <a:cs typeface="+mn-cs"/>
              </a:rPr>
              <a:t>unicorn concept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819285" y="2017599"/>
            <a:ext cx="3066915" cy="3734591"/>
            <a:chOff x="838200" y="4724400"/>
            <a:chExt cx="1676400" cy="1676400"/>
          </a:xfrm>
        </p:grpSpPr>
        <p:cxnSp>
          <p:nvCxnSpPr>
            <p:cNvPr id="24" name="Straight Connector 23"/>
            <p:cNvCxnSpPr/>
            <p:nvPr/>
          </p:nvCxnSpPr>
          <p:spPr bwMode="auto">
            <a:xfrm flipH="1">
              <a:off x="838200" y="4724400"/>
              <a:ext cx="1676400" cy="167640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838200" y="4724400"/>
              <a:ext cx="1676400" cy="167640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B5E4FEC9-86D1-4350-991D-8ADEAD81F2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232" y="5029200"/>
            <a:ext cx="1168134" cy="12954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18F5EB6-DAA8-4C31-9778-3F49131CA46B}"/>
              </a:ext>
            </a:extLst>
          </p:cNvPr>
          <p:cNvSpPr txBox="1"/>
          <p:nvPr/>
        </p:nvSpPr>
        <p:spPr>
          <a:xfrm>
            <a:off x="6116936" y="2576016"/>
            <a:ext cx="171072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‘unicorn’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2D7F2A-F85A-48E1-A6F4-80EC69E893FB}"/>
              </a:ext>
            </a:extLst>
          </p:cNvPr>
          <p:cNvSpPr txBox="1"/>
          <p:nvPr/>
        </p:nvSpPr>
        <p:spPr>
          <a:xfrm>
            <a:off x="6282046" y="2980372"/>
            <a:ext cx="138050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Graphics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560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2" descr="http://3.bp.blogspot.com/_2cxvSmlPoaM/Ss-JdUAcxwI/AAAAAAAADM4/fOmasxsNiCg/s800/rembrandt.jpg">
            <a:extLst>
              <a:ext uri="{FF2B5EF4-FFF2-40B4-BE49-F238E27FC236}">
                <a16:creationId xmlns:a16="http://schemas.microsoft.com/office/drawing/2014/main" id="{0EEF02A4-B608-49B9-831C-AEE90F38B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1" y="575418"/>
            <a:ext cx="9145681" cy="6358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A87997-E73D-47EA-A172-029928A80F29}"/>
              </a:ext>
            </a:extLst>
          </p:cNvPr>
          <p:cNvCxnSpPr>
            <a:cxnSpLocks/>
          </p:cNvCxnSpPr>
          <p:nvPr/>
        </p:nvCxnSpPr>
        <p:spPr bwMode="auto">
          <a:xfrm>
            <a:off x="6983730" y="3429000"/>
            <a:ext cx="204597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C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47106" name="Content Placeholder 2">
            <a:extLst>
              <a:ext uri="{FF2B5EF4-FFF2-40B4-BE49-F238E27FC236}">
                <a16:creationId xmlns:a16="http://schemas.microsoft.com/office/drawing/2014/main" id="{E44263DC-DB17-409B-9892-FFDCA7B7B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9400" y="762000"/>
            <a:ext cx="2400300" cy="5238750"/>
          </a:xfrm>
        </p:spPr>
        <p:txBody>
          <a:bodyPr/>
          <a:lstStyle/>
          <a:p>
            <a:pPr marL="0" indent="0" algn="ctr"/>
            <a:r>
              <a:rPr lang="en-US" altLang="en-US" sz="2100" b="1" dirty="0"/>
              <a:t>Three levels of reality</a:t>
            </a:r>
          </a:p>
          <a:p>
            <a:pPr marL="0" indent="0"/>
            <a:endParaRPr lang="en-US" altLang="en-US" sz="1650" dirty="0"/>
          </a:p>
          <a:p>
            <a:pPr marL="0" indent="0"/>
            <a:r>
              <a:rPr lang="en-US" altLang="en-US" sz="1650" dirty="0"/>
              <a:t> L1: what is the case</a:t>
            </a:r>
          </a:p>
          <a:p>
            <a:pPr marL="0" indent="0" algn="ctr"/>
            <a:r>
              <a:rPr lang="en-US" altLang="en-US" sz="1650" dirty="0" err="1">
                <a:solidFill>
                  <a:srgbClr val="FFC000"/>
                </a:solidFill>
              </a:rPr>
              <a:t>ontos</a:t>
            </a:r>
            <a:endParaRPr lang="en-US" altLang="en-US" sz="1650" dirty="0">
              <a:solidFill>
                <a:srgbClr val="FFC000"/>
              </a:solidFill>
            </a:endParaRPr>
          </a:p>
          <a:p>
            <a:pPr marL="0" indent="0"/>
            <a:endParaRPr lang="en-US" altLang="en-US" sz="1650" dirty="0"/>
          </a:p>
          <a:p>
            <a:pPr marL="0" indent="0"/>
            <a:r>
              <a:rPr lang="en-US" altLang="en-US" sz="1650" dirty="0"/>
              <a:t> L2: what we believe</a:t>
            </a:r>
          </a:p>
          <a:p>
            <a:pPr marL="0" indent="0" algn="r"/>
            <a:r>
              <a:rPr lang="en-US" altLang="en-US" sz="1650" dirty="0">
                <a:solidFill>
                  <a:srgbClr val="FFC000"/>
                </a:solidFill>
              </a:rPr>
              <a:t>thought</a:t>
            </a:r>
          </a:p>
          <a:p>
            <a:pPr marL="0" indent="0"/>
            <a:r>
              <a:rPr lang="en-US" altLang="en-US" sz="1650" dirty="0">
                <a:solidFill>
                  <a:srgbClr val="FFC000"/>
                </a:solidFill>
              </a:rPr>
              <a:t> logos</a:t>
            </a:r>
          </a:p>
          <a:p>
            <a:pPr marL="0" indent="0" algn="r"/>
            <a:r>
              <a:rPr lang="en-US" altLang="en-US" sz="1650" dirty="0">
                <a:solidFill>
                  <a:srgbClr val="FFC000"/>
                </a:solidFill>
              </a:rPr>
              <a:t>word / speech</a:t>
            </a:r>
          </a:p>
          <a:p>
            <a:pPr marL="0" indent="0"/>
            <a:r>
              <a:rPr lang="en-US" altLang="en-US" sz="1650" dirty="0"/>
              <a:t> L3: what we</a:t>
            </a:r>
          </a:p>
          <a:p>
            <a:pPr marL="0" indent="0"/>
            <a:r>
              <a:rPr lang="en-US" altLang="en-US" sz="1650" dirty="0"/>
              <a:t>       communicate</a:t>
            </a:r>
          </a:p>
        </p:txBody>
      </p:sp>
      <p:sp>
        <p:nvSpPr>
          <p:cNvPr id="47118" name="Slide Number Placeholder 26">
            <a:extLst>
              <a:ext uri="{FF2B5EF4-FFF2-40B4-BE49-F238E27FC236}">
                <a16:creationId xmlns:a16="http://schemas.microsoft.com/office/drawing/2014/main" id="{816413E6-3DAF-4F9E-AADA-3F7D2B7DC6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5429250" y="5772150"/>
            <a:ext cx="14287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50" b="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342900" algn="ctr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685800" algn="ctr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028700" algn="ctr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371600" algn="ctr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2400" b="1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2400" b="1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2400" b="1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2400" b="1" kern="1200">
                <a:solidFill>
                  <a:srgbClr val="000066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 eaLnBrk="1" hangingPunct="1"/>
            <a:fld id="{A36D2D8F-D870-4B97-B12A-3E1A4EACB0B6}" type="slidenum">
              <a:rPr lang="en-US" altLang="en-US" smtClean="0"/>
              <a:pPr eaLnBrk="1" hangingPunct="1"/>
              <a:t>15</a:t>
            </a:fld>
            <a:endParaRPr lang="en-US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A840C4A-90B2-4C67-ACB6-6B1D577EA324}"/>
              </a:ext>
            </a:extLst>
          </p:cNvPr>
          <p:cNvSpPr txBox="1"/>
          <p:nvPr/>
        </p:nvSpPr>
        <p:spPr>
          <a:xfrm>
            <a:off x="0" y="6553200"/>
            <a:ext cx="9144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900" dirty="0">
                <a:solidFill>
                  <a:schemeClr val="bg1"/>
                </a:solidFill>
              </a:rPr>
              <a:t>Rembrandt van Rijn, </a:t>
            </a:r>
            <a:r>
              <a:rPr lang="en-US" sz="900" i="1" dirty="0">
                <a:solidFill>
                  <a:schemeClr val="bg1"/>
                </a:solidFill>
              </a:rPr>
              <a:t>The Anatomy Lesson of Dr. </a:t>
            </a:r>
            <a:r>
              <a:rPr lang="en-US" sz="900" i="1" dirty="0" err="1">
                <a:solidFill>
                  <a:schemeClr val="bg1"/>
                </a:solidFill>
              </a:rPr>
              <a:t>Nicolaes</a:t>
            </a:r>
            <a:r>
              <a:rPr lang="en-US" sz="900" i="1" dirty="0">
                <a:solidFill>
                  <a:schemeClr val="bg1"/>
                </a:solidFill>
              </a:rPr>
              <a:t> </a:t>
            </a:r>
            <a:r>
              <a:rPr lang="en-US" sz="900" i="1" dirty="0" err="1">
                <a:solidFill>
                  <a:schemeClr val="bg1"/>
                </a:solidFill>
              </a:rPr>
              <a:t>Tulp</a:t>
            </a:r>
            <a:r>
              <a:rPr lang="en-US" sz="900" dirty="0">
                <a:solidFill>
                  <a:schemeClr val="bg1"/>
                </a:solidFill>
              </a:rPr>
              <a:t>, 1632. Oil on canvas, 169.5cm x 216.5cm (</a:t>
            </a:r>
            <a:r>
              <a:rPr lang="en-US" sz="900" dirty="0" err="1">
                <a:solidFill>
                  <a:schemeClr val="bg1"/>
                </a:solidFill>
              </a:rPr>
              <a:t>Mauritshuis</a:t>
            </a:r>
            <a:r>
              <a:rPr lang="en-US" sz="900" dirty="0">
                <a:solidFill>
                  <a:schemeClr val="bg1"/>
                </a:solidFill>
              </a:rPr>
              <a:t>, The Hague)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ADA4E3-AD58-48B5-AB07-90D7342C4C2C}"/>
              </a:ext>
            </a:extLst>
          </p:cNvPr>
          <p:cNvSpPr/>
          <p:nvPr/>
        </p:nvSpPr>
        <p:spPr bwMode="auto">
          <a:xfrm>
            <a:off x="6629400" y="1657351"/>
            <a:ext cx="2457450" cy="3257549"/>
          </a:xfrm>
          <a:prstGeom prst="rect">
            <a:avLst/>
          </a:prstGeom>
          <a:noFill/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l" defTabSz="685800" eaLnBrk="0" hangingPunct="0"/>
            <a:endParaRPr lang="en-US" sz="1800" b="0">
              <a:solidFill>
                <a:schemeClr val="tx1"/>
              </a:solidFill>
              <a:latin typeface="Times" pitchFamily="122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C9ED2F1-3C65-4539-8779-B9F36C874767}"/>
              </a:ext>
            </a:extLst>
          </p:cNvPr>
          <p:cNvSpPr/>
          <p:nvPr/>
        </p:nvSpPr>
        <p:spPr bwMode="auto">
          <a:xfrm>
            <a:off x="6724184" y="2660278"/>
            <a:ext cx="2305515" cy="2112862"/>
          </a:xfrm>
          <a:prstGeom prst="rect">
            <a:avLst/>
          </a:prstGeom>
          <a:noFill/>
          <a:ln w="19050" cap="flat" cmpd="sng" algn="ctr">
            <a:solidFill>
              <a:srgbClr val="FFC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l" defTabSz="685800" eaLnBrk="0" hangingPunct="0"/>
            <a:endParaRPr lang="en-US" sz="1800" b="0">
              <a:solidFill>
                <a:schemeClr val="tx1"/>
              </a:solidFill>
              <a:latin typeface="Times" pitchFamily="122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E19A517-8DB6-40E7-A2EB-977D0538D210}"/>
              </a:ext>
            </a:extLst>
          </p:cNvPr>
          <p:cNvSpPr/>
          <p:nvPr/>
        </p:nvSpPr>
        <p:spPr bwMode="auto">
          <a:xfrm rot="828185">
            <a:off x="4059192" y="4791192"/>
            <a:ext cx="1885950" cy="400895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l" defTabSz="685800" eaLnBrk="0" hangingPunct="0"/>
            <a:endParaRPr lang="en-US" sz="1800" b="0">
              <a:solidFill>
                <a:schemeClr val="tx1"/>
              </a:solidFill>
              <a:latin typeface="Times" pitchFamily="12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uiExpand="1" build="p"/>
      <p:bldP spid="3" grpId="0" animBg="1"/>
      <p:bldP spid="31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Semiotic / semantic triangle</a:t>
            </a:r>
            <a:br>
              <a:rPr lang="en-US" dirty="0"/>
            </a:br>
            <a:r>
              <a:rPr lang="en-US" dirty="0"/>
              <a:t>(Ogden &amp; Richards, 1923:</a:t>
            </a:r>
            <a:br>
              <a:rPr lang="en-US" dirty="0"/>
            </a:br>
            <a:r>
              <a:rPr lang="en-US" dirty="0"/>
              <a:t>The meaning of ‘meaning’)</a:t>
            </a:r>
            <a:endParaRPr lang="en-US" i="1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752600" y="3352800"/>
            <a:ext cx="5334000" cy="2595563"/>
            <a:chOff x="2092504" y="3276600"/>
            <a:chExt cx="5334000" cy="2595265"/>
          </a:xfrm>
        </p:grpSpPr>
        <p:sp>
          <p:nvSpPr>
            <p:cNvPr id="28680" name="Isosceles Triangle 3"/>
            <p:cNvSpPr>
              <a:spLocks noChangeArrowheads="1"/>
            </p:cNvSpPr>
            <p:nvPr/>
          </p:nvSpPr>
          <p:spPr bwMode="auto">
            <a:xfrm>
              <a:off x="2092504" y="3276600"/>
              <a:ext cx="5334000" cy="2590800"/>
            </a:xfrm>
            <a:prstGeom prst="triangle">
              <a:avLst>
                <a:gd name="adj" fmla="val 50000"/>
              </a:avLst>
            </a:prstGeom>
            <a:solidFill>
              <a:srgbClr val="9933FF"/>
            </a:solidFill>
            <a:ln w="9525" algn="ctr">
              <a:noFill/>
              <a:round/>
              <a:headEnd/>
              <a:tailEnd type="triangle" w="med" len="med"/>
            </a:ln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8681" name="TextBox 4"/>
            <p:cNvSpPr txBox="1">
              <a:spLocks noChangeArrowheads="1"/>
            </p:cNvSpPr>
            <p:nvPr/>
          </p:nvSpPr>
          <p:spPr bwMode="auto">
            <a:xfrm>
              <a:off x="2460351" y="5410200"/>
              <a:ext cx="81624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term</a:t>
              </a:r>
            </a:p>
          </p:txBody>
        </p:sp>
        <p:sp>
          <p:nvSpPr>
            <p:cNvPr id="28682" name="TextBox 5"/>
            <p:cNvSpPr txBox="1">
              <a:spLocks noChangeArrowheads="1"/>
            </p:cNvSpPr>
            <p:nvPr/>
          </p:nvSpPr>
          <p:spPr bwMode="auto">
            <a:xfrm>
              <a:off x="4155047" y="3729335"/>
              <a:ext cx="119295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concept</a:t>
              </a:r>
            </a:p>
          </p:txBody>
        </p:sp>
        <p:sp>
          <p:nvSpPr>
            <p:cNvPr id="28683" name="TextBox 6"/>
            <p:cNvSpPr txBox="1">
              <a:spLocks noChangeArrowheads="1"/>
            </p:cNvSpPr>
            <p:nvPr/>
          </p:nvSpPr>
          <p:spPr bwMode="auto">
            <a:xfrm>
              <a:off x="5867400" y="5410200"/>
              <a:ext cx="123149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referent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1071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Prehistoric ‘psychiatry’: </a:t>
            </a:r>
            <a:r>
              <a:rPr lang="en-US" i="1"/>
              <a:t>drapetomania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752600" y="3352800"/>
            <a:ext cx="5334000" cy="2595563"/>
            <a:chOff x="2092504" y="3276600"/>
            <a:chExt cx="5334000" cy="2595265"/>
          </a:xfrm>
        </p:grpSpPr>
        <p:sp>
          <p:nvSpPr>
            <p:cNvPr id="28680" name="Isosceles Triangle 3"/>
            <p:cNvSpPr>
              <a:spLocks noChangeArrowheads="1"/>
            </p:cNvSpPr>
            <p:nvPr/>
          </p:nvSpPr>
          <p:spPr bwMode="auto">
            <a:xfrm>
              <a:off x="2092504" y="3276600"/>
              <a:ext cx="5334000" cy="2590800"/>
            </a:xfrm>
            <a:prstGeom prst="triangle">
              <a:avLst>
                <a:gd name="adj" fmla="val 50000"/>
              </a:avLst>
            </a:prstGeom>
            <a:solidFill>
              <a:srgbClr val="9933FF"/>
            </a:solidFill>
            <a:ln w="9525" algn="ctr">
              <a:noFill/>
              <a:round/>
              <a:headEnd/>
              <a:tailEnd type="triangle" w="med" len="med"/>
            </a:ln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8681" name="TextBox 4"/>
            <p:cNvSpPr txBox="1">
              <a:spLocks noChangeArrowheads="1"/>
            </p:cNvSpPr>
            <p:nvPr/>
          </p:nvSpPr>
          <p:spPr bwMode="auto">
            <a:xfrm>
              <a:off x="2460351" y="5410200"/>
              <a:ext cx="81624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term</a:t>
              </a:r>
            </a:p>
          </p:txBody>
        </p:sp>
        <p:sp>
          <p:nvSpPr>
            <p:cNvPr id="28682" name="TextBox 5"/>
            <p:cNvSpPr txBox="1">
              <a:spLocks noChangeArrowheads="1"/>
            </p:cNvSpPr>
            <p:nvPr/>
          </p:nvSpPr>
          <p:spPr bwMode="auto">
            <a:xfrm>
              <a:off x="4155047" y="3729335"/>
              <a:ext cx="119295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concept</a:t>
              </a:r>
            </a:p>
          </p:txBody>
        </p:sp>
        <p:sp>
          <p:nvSpPr>
            <p:cNvPr id="28683" name="TextBox 6"/>
            <p:cNvSpPr txBox="1">
              <a:spLocks noChangeArrowheads="1"/>
            </p:cNvSpPr>
            <p:nvPr/>
          </p:nvSpPr>
          <p:spPr bwMode="auto">
            <a:xfrm>
              <a:off x="5867400" y="5410200"/>
              <a:ext cx="123149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referent</a:t>
              </a:r>
            </a:p>
          </p:txBody>
        </p:sp>
      </p:grpSp>
      <p:sp>
        <p:nvSpPr>
          <p:cNvPr id="28676" name="TextBox 9"/>
          <p:cNvSpPr txBox="1">
            <a:spLocks noChangeArrowheads="1"/>
          </p:cNvSpPr>
          <p:nvPr/>
        </p:nvSpPr>
        <p:spPr bwMode="auto">
          <a:xfrm>
            <a:off x="1346200" y="6019800"/>
            <a:ext cx="18192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</a:t>
            </a: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drapetomania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’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33400" y="2286000"/>
            <a:ext cx="838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39725" marR="0" lvl="0" indent="-3397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339725" algn="l"/>
              </a:tabLst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disease which causes slaves to suffer from an unexplainable propensity to run away</a:t>
            </a:r>
          </a:p>
          <a:p>
            <a:pPr marL="339725" marR="0" lvl="0" indent="-3397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>
                <a:tab pos="339725" algn="l"/>
              </a:tabLst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…</a:t>
            </a:r>
          </a:p>
        </p:txBody>
      </p:sp>
      <p:pic>
        <p:nvPicPr>
          <p:cNvPr id="275458" name="Picture 2" descr="A Ride for Liberty: The Fugitive Slav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4648200"/>
            <a:ext cx="1524000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7080250" y="5867400"/>
            <a:ext cx="1752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painting by Eastman Johnson.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 Ride for Liberty: The Fugitive Slaves.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1860.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7156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what may be the case in reality?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495800" y="1676400"/>
            <a:ext cx="0" cy="4953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1582792" y="2286000"/>
            <a:ext cx="14382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4974" y="2286000"/>
            <a:ext cx="2844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Representation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58428" y="2980372"/>
            <a:ext cx="1827743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‘disorder’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‘disease’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‘illness’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‘sickness’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0AB177A-1B2B-4FE3-A449-1E3C75993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800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what may be the case in reality?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495800" y="1676400"/>
            <a:ext cx="0" cy="4953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1582792" y="2286000"/>
            <a:ext cx="14382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4974" y="2286000"/>
            <a:ext cx="2844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Representation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58428" y="2980372"/>
            <a:ext cx="1827743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‘disorder’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‘disease’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‘illness’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‘sickness’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1447800" y="4038600"/>
            <a:ext cx="1752600" cy="685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22" charset="0"/>
                <a:ea typeface="+mn-ea"/>
                <a:cs typeface="+mn-cs"/>
              </a:rPr>
              <a:t>U1</a:t>
            </a:r>
          </a:p>
        </p:txBody>
      </p:sp>
      <p:cxnSp>
        <p:nvCxnSpPr>
          <p:cNvPr id="13" name="Straight Arrow Connector 12"/>
          <p:cNvCxnSpPr>
            <a:endCxn id="3" idx="3"/>
          </p:cNvCxnSpPr>
          <p:nvPr/>
        </p:nvCxnSpPr>
        <p:spPr bwMode="auto">
          <a:xfrm flipH="1">
            <a:off x="3200400" y="3276600"/>
            <a:ext cx="2858028" cy="11049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/>
          <p:cNvCxnSpPr>
            <a:endCxn id="3" idx="3"/>
          </p:cNvCxnSpPr>
          <p:nvPr/>
        </p:nvCxnSpPr>
        <p:spPr bwMode="auto">
          <a:xfrm flipH="1">
            <a:off x="3200400" y="4267200"/>
            <a:ext cx="2858028" cy="1143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>
            <a:endCxn id="3" idx="3"/>
          </p:cNvCxnSpPr>
          <p:nvPr/>
        </p:nvCxnSpPr>
        <p:spPr bwMode="auto">
          <a:xfrm flipH="1" flipV="1">
            <a:off x="3200400" y="4381500"/>
            <a:ext cx="2971800" cy="8763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/>
          <p:cNvCxnSpPr>
            <a:endCxn id="3" idx="3"/>
          </p:cNvCxnSpPr>
          <p:nvPr/>
        </p:nvCxnSpPr>
        <p:spPr bwMode="auto">
          <a:xfrm flipH="1" flipV="1">
            <a:off x="3200400" y="4381500"/>
            <a:ext cx="2858028" cy="17907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B9BC4D0-5866-45B2-BA1D-6520AA2C5ADA}"/>
              </a:ext>
            </a:extLst>
          </p:cNvPr>
          <p:cNvGrpSpPr/>
          <p:nvPr/>
        </p:nvGrpSpPr>
        <p:grpSpPr>
          <a:xfrm>
            <a:off x="6338009" y="3124200"/>
            <a:ext cx="1954381" cy="3134404"/>
            <a:chOff x="6338009" y="3124200"/>
            <a:chExt cx="1954381" cy="3134404"/>
          </a:xfrm>
        </p:grpSpPr>
        <p:sp>
          <p:nvSpPr>
            <p:cNvPr id="24" name="TextBox 23"/>
            <p:cNvSpPr txBox="1"/>
            <p:nvPr/>
          </p:nvSpPr>
          <p:spPr>
            <a:xfrm>
              <a:off x="6338009" y="4540167"/>
              <a:ext cx="1954381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Synonymous-with</a:t>
              </a:r>
            </a:p>
          </p:txBody>
        </p:sp>
        <p:cxnSp>
          <p:nvCxnSpPr>
            <p:cNvPr id="16" name="Connector: Elbow 15">
              <a:extLst>
                <a:ext uri="{FF2B5EF4-FFF2-40B4-BE49-F238E27FC236}">
                  <a16:creationId xmlns:a16="http://schemas.microsoft.com/office/drawing/2014/main" id="{CFFC70BF-6A42-43E8-B304-E202994ED2F6}"/>
                </a:ext>
              </a:extLst>
            </p:cNvPr>
            <p:cNvCxnSpPr>
              <a:cxnSpLocks/>
              <a:stCxn id="24" idx="3"/>
              <a:endCxn id="20" idx="3"/>
            </p:cNvCxnSpPr>
            <p:nvPr/>
          </p:nvCxnSpPr>
          <p:spPr bwMode="auto">
            <a:xfrm flipH="1" flipV="1">
              <a:off x="8042337" y="3242004"/>
              <a:ext cx="250053" cy="1482829"/>
            </a:xfrm>
            <a:prstGeom prst="bentConnector3">
              <a:avLst>
                <a:gd name="adj1" fmla="val -91421"/>
              </a:avLst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675B33C-540D-4865-8F94-344AF35211E7}"/>
                </a:ext>
              </a:extLst>
            </p:cNvPr>
            <p:cNvSpPr/>
            <p:nvPr/>
          </p:nvSpPr>
          <p:spPr bwMode="auto">
            <a:xfrm>
              <a:off x="7852365" y="3124200"/>
              <a:ext cx="189972" cy="235608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BAA68A2-238F-49B1-BC4F-8A2BBA54AD4E}"/>
                </a:ext>
              </a:extLst>
            </p:cNvPr>
            <p:cNvSpPr/>
            <p:nvPr/>
          </p:nvSpPr>
          <p:spPr bwMode="auto">
            <a:xfrm>
              <a:off x="7852365" y="4092154"/>
              <a:ext cx="189972" cy="235608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9C81369-DCE9-4322-9223-743FA9AA908D}"/>
                </a:ext>
              </a:extLst>
            </p:cNvPr>
            <p:cNvSpPr/>
            <p:nvPr/>
          </p:nvSpPr>
          <p:spPr bwMode="auto">
            <a:xfrm>
              <a:off x="7852365" y="5096062"/>
              <a:ext cx="189972" cy="235608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F262EBA-905F-42CA-973D-458BBCE60B17}"/>
                </a:ext>
              </a:extLst>
            </p:cNvPr>
            <p:cNvSpPr/>
            <p:nvPr/>
          </p:nvSpPr>
          <p:spPr bwMode="auto">
            <a:xfrm>
              <a:off x="7852365" y="6022996"/>
              <a:ext cx="189972" cy="235608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28" name="Connector: Elbow 27">
              <a:extLst>
                <a:ext uri="{FF2B5EF4-FFF2-40B4-BE49-F238E27FC236}">
                  <a16:creationId xmlns:a16="http://schemas.microsoft.com/office/drawing/2014/main" id="{AC8A2FBB-7F8C-48DD-87BC-6C685B3E2849}"/>
                </a:ext>
              </a:extLst>
            </p:cNvPr>
            <p:cNvCxnSpPr>
              <a:cxnSpLocks/>
              <a:stCxn id="24" idx="3"/>
              <a:endCxn id="25" idx="3"/>
            </p:cNvCxnSpPr>
            <p:nvPr/>
          </p:nvCxnSpPr>
          <p:spPr bwMode="auto">
            <a:xfrm flipH="1" flipV="1">
              <a:off x="8042337" y="4209958"/>
              <a:ext cx="250053" cy="514875"/>
            </a:xfrm>
            <a:prstGeom prst="bentConnector3">
              <a:avLst>
                <a:gd name="adj1" fmla="val -91421"/>
              </a:avLst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Connector: Elbow 29">
              <a:extLst>
                <a:ext uri="{FF2B5EF4-FFF2-40B4-BE49-F238E27FC236}">
                  <a16:creationId xmlns:a16="http://schemas.microsoft.com/office/drawing/2014/main" id="{264F362B-96DC-4F72-AA1F-277730638D8E}"/>
                </a:ext>
              </a:extLst>
            </p:cNvPr>
            <p:cNvCxnSpPr>
              <a:cxnSpLocks/>
              <a:stCxn id="24" idx="3"/>
            </p:cNvCxnSpPr>
            <p:nvPr/>
          </p:nvCxnSpPr>
          <p:spPr bwMode="auto">
            <a:xfrm flipH="1">
              <a:off x="7646994" y="4724833"/>
              <a:ext cx="645396" cy="552017"/>
            </a:xfrm>
            <a:prstGeom prst="bentConnector3">
              <a:avLst>
                <a:gd name="adj1" fmla="val -35420"/>
              </a:avLst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4" name="Connector: Elbow 33">
              <a:extLst>
                <a:ext uri="{FF2B5EF4-FFF2-40B4-BE49-F238E27FC236}">
                  <a16:creationId xmlns:a16="http://schemas.microsoft.com/office/drawing/2014/main" id="{E5C479A8-FA19-4BE0-AA0B-79B2AAF2D6A2}"/>
                </a:ext>
              </a:extLst>
            </p:cNvPr>
            <p:cNvCxnSpPr>
              <a:cxnSpLocks/>
              <a:stCxn id="24" idx="3"/>
              <a:endCxn id="27" idx="3"/>
            </p:cNvCxnSpPr>
            <p:nvPr/>
          </p:nvCxnSpPr>
          <p:spPr bwMode="auto">
            <a:xfrm flipH="1">
              <a:off x="8042337" y="4724833"/>
              <a:ext cx="250053" cy="1415967"/>
            </a:xfrm>
            <a:prstGeom prst="bentConnector3">
              <a:avLst>
                <a:gd name="adj1" fmla="val -91421"/>
              </a:avLst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61261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what may be the case in reality?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495800" y="1676400"/>
            <a:ext cx="0" cy="4953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1582792" y="2286000"/>
            <a:ext cx="14382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4974" y="2286000"/>
            <a:ext cx="2844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Representation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58428" y="2980372"/>
            <a:ext cx="1827743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‘disorder’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‘disease’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‘illness’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‘sickness’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1372657" y="3060412"/>
            <a:ext cx="1752600" cy="685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22" charset="0"/>
                <a:ea typeface="+mn-ea"/>
                <a:cs typeface="+mn-cs"/>
              </a:rPr>
              <a:t>U1</a:t>
            </a:r>
          </a:p>
        </p:txBody>
      </p:sp>
      <p:cxnSp>
        <p:nvCxnSpPr>
          <p:cNvPr id="13" name="Straight Arrow Connector 12"/>
          <p:cNvCxnSpPr>
            <a:endCxn id="3" idx="3"/>
          </p:cNvCxnSpPr>
          <p:nvPr/>
        </p:nvCxnSpPr>
        <p:spPr bwMode="auto">
          <a:xfrm flipH="1">
            <a:off x="3125257" y="3276600"/>
            <a:ext cx="2895071" cy="12671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/>
          <p:cNvCxnSpPr>
            <a:endCxn id="3" idx="3"/>
          </p:cNvCxnSpPr>
          <p:nvPr/>
        </p:nvCxnSpPr>
        <p:spPr bwMode="auto">
          <a:xfrm flipH="1" flipV="1">
            <a:off x="3125257" y="3403312"/>
            <a:ext cx="2933171" cy="8638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>
            <a:endCxn id="17" idx="3"/>
          </p:cNvCxnSpPr>
          <p:nvPr/>
        </p:nvCxnSpPr>
        <p:spPr bwMode="auto">
          <a:xfrm flipH="1" flipV="1">
            <a:off x="3124200" y="5177790"/>
            <a:ext cx="3048000" cy="8001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/>
          <p:cNvCxnSpPr>
            <a:endCxn id="17" idx="3"/>
          </p:cNvCxnSpPr>
          <p:nvPr/>
        </p:nvCxnSpPr>
        <p:spPr bwMode="auto">
          <a:xfrm flipH="1" flipV="1">
            <a:off x="3124200" y="5177790"/>
            <a:ext cx="2850672" cy="99441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" name="Rounded Rectangle 16"/>
          <p:cNvSpPr/>
          <p:nvPr/>
        </p:nvSpPr>
        <p:spPr bwMode="auto">
          <a:xfrm>
            <a:off x="1371600" y="4834890"/>
            <a:ext cx="1752600" cy="685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22" charset="0"/>
                <a:ea typeface="+mn-ea"/>
                <a:cs typeface="+mn-cs"/>
              </a:rPr>
              <a:t>U2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585F83A-3D0E-455B-9847-A2439A0F9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7024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what may be the case in reality?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495800" y="1676400"/>
            <a:ext cx="0" cy="4953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1582792" y="2286000"/>
            <a:ext cx="14382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4974" y="2286000"/>
            <a:ext cx="2844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Representation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58428" y="2980372"/>
            <a:ext cx="1827743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‘disorder’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‘disease’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‘illness’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‘sickness’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179334" y="2887663"/>
            <a:ext cx="1752600" cy="685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22" charset="0"/>
                <a:ea typeface="+mn-ea"/>
                <a:cs typeface="+mn-cs"/>
              </a:rPr>
              <a:t>U1</a:t>
            </a:r>
          </a:p>
        </p:txBody>
      </p:sp>
      <p:cxnSp>
        <p:nvCxnSpPr>
          <p:cNvPr id="13" name="Straight Arrow Connector 12"/>
          <p:cNvCxnSpPr>
            <a:endCxn id="3" idx="3"/>
          </p:cNvCxnSpPr>
          <p:nvPr/>
        </p:nvCxnSpPr>
        <p:spPr bwMode="auto">
          <a:xfrm flipH="1" flipV="1">
            <a:off x="1931934" y="3230563"/>
            <a:ext cx="4126494" cy="675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/>
          <p:cNvCxnSpPr>
            <a:endCxn id="16" idx="3"/>
          </p:cNvCxnSpPr>
          <p:nvPr/>
        </p:nvCxnSpPr>
        <p:spPr bwMode="auto">
          <a:xfrm flipH="1" flipV="1">
            <a:off x="4198620" y="4034790"/>
            <a:ext cx="1859808" cy="15859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>
            <a:endCxn id="17" idx="3"/>
          </p:cNvCxnSpPr>
          <p:nvPr/>
        </p:nvCxnSpPr>
        <p:spPr bwMode="auto">
          <a:xfrm flipH="1">
            <a:off x="4267727" y="5143500"/>
            <a:ext cx="1790701" cy="3429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/>
          <p:cNvCxnSpPr>
            <a:endCxn id="19" idx="3"/>
          </p:cNvCxnSpPr>
          <p:nvPr/>
        </p:nvCxnSpPr>
        <p:spPr bwMode="auto">
          <a:xfrm flipH="1">
            <a:off x="2068698" y="6252210"/>
            <a:ext cx="3989730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Rounded Rectangle 15"/>
          <p:cNvSpPr/>
          <p:nvPr/>
        </p:nvSpPr>
        <p:spPr bwMode="auto">
          <a:xfrm>
            <a:off x="2446020" y="3691890"/>
            <a:ext cx="1752600" cy="685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22" charset="0"/>
                <a:ea typeface="+mn-ea"/>
                <a:cs typeface="+mn-cs"/>
              </a:rPr>
              <a:t>U2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2515127" y="5143500"/>
            <a:ext cx="1752600" cy="685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22" charset="0"/>
                <a:ea typeface="+mn-ea"/>
                <a:cs typeface="+mn-cs"/>
              </a:rPr>
              <a:t>U3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316098" y="5909310"/>
            <a:ext cx="1752600" cy="685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22" charset="0"/>
                <a:ea typeface="+mn-ea"/>
                <a:cs typeface="+mn-cs"/>
              </a:rPr>
              <a:t>U4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8E2E00C-4D7E-4C55-824C-65FA1B03B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929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what may be the case in reality?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495800" y="1676400"/>
            <a:ext cx="0" cy="4953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1582792" y="2286000"/>
            <a:ext cx="14382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4974" y="2286000"/>
            <a:ext cx="2844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Representation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58428" y="2980372"/>
            <a:ext cx="1827743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‘disorder’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‘disease’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‘illness’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‘sickness’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179334" y="2887663"/>
            <a:ext cx="1752600" cy="685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22" charset="0"/>
                <a:ea typeface="+mn-ea"/>
                <a:cs typeface="+mn-cs"/>
              </a:rPr>
              <a:t>U1</a:t>
            </a:r>
          </a:p>
        </p:txBody>
      </p:sp>
      <p:cxnSp>
        <p:nvCxnSpPr>
          <p:cNvPr id="13" name="Straight Arrow Connector 12"/>
          <p:cNvCxnSpPr>
            <a:endCxn id="3" idx="3"/>
          </p:cNvCxnSpPr>
          <p:nvPr/>
        </p:nvCxnSpPr>
        <p:spPr bwMode="auto">
          <a:xfrm flipH="1" flipV="1">
            <a:off x="1931934" y="3230563"/>
            <a:ext cx="4126494" cy="675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/>
          <p:cNvCxnSpPr>
            <a:endCxn id="16" idx="3"/>
          </p:cNvCxnSpPr>
          <p:nvPr/>
        </p:nvCxnSpPr>
        <p:spPr bwMode="auto">
          <a:xfrm flipH="1" flipV="1">
            <a:off x="4198620" y="4034790"/>
            <a:ext cx="1859808" cy="15859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>
            <a:endCxn id="17" idx="3"/>
          </p:cNvCxnSpPr>
          <p:nvPr/>
        </p:nvCxnSpPr>
        <p:spPr bwMode="auto">
          <a:xfrm flipH="1">
            <a:off x="4267727" y="5143500"/>
            <a:ext cx="1790701" cy="3429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/>
          <p:cNvCxnSpPr>
            <a:endCxn id="19" idx="3"/>
          </p:cNvCxnSpPr>
          <p:nvPr/>
        </p:nvCxnSpPr>
        <p:spPr bwMode="auto">
          <a:xfrm flipH="1">
            <a:off x="2068698" y="6252210"/>
            <a:ext cx="3989730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Rounded Rectangle 15"/>
          <p:cNvSpPr/>
          <p:nvPr/>
        </p:nvSpPr>
        <p:spPr bwMode="auto">
          <a:xfrm>
            <a:off x="2446020" y="3691890"/>
            <a:ext cx="1752600" cy="685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22" charset="0"/>
                <a:ea typeface="+mn-ea"/>
                <a:cs typeface="+mn-cs"/>
              </a:rPr>
              <a:t>U2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2515127" y="5143500"/>
            <a:ext cx="1752600" cy="685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22" charset="0"/>
                <a:ea typeface="+mn-ea"/>
                <a:cs typeface="+mn-cs"/>
              </a:rPr>
              <a:t>U3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316098" y="5909310"/>
            <a:ext cx="1752600" cy="685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22" charset="0"/>
                <a:ea typeface="+mn-ea"/>
                <a:cs typeface="+mn-cs"/>
              </a:rPr>
              <a:t>U4</a:t>
            </a:r>
          </a:p>
        </p:txBody>
      </p:sp>
      <p:cxnSp>
        <p:nvCxnSpPr>
          <p:cNvPr id="12" name="Straight Arrow Connector 11"/>
          <p:cNvCxnSpPr>
            <a:stCxn id="3" idx="2"/>
            <a:endCxn id="16" idx="1"/>
          </p:cNvCxnSpPr>
          <p:nvPr/>
        </p:nvCxnSpPr>
        <p:spPr bwMode="auto">
          <a:xfrm>
            <a:off x="1055634" y="3573463"/>
            <a:ext cx="1390386" cy="46132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A2CCE8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0" name="Straight Arrow Connector 19"/>
          <p:cNvCxnSpPr>
            <a:stCxn id="3" idx="2"/>
            <a:endCxn id="17" idx="1"/>
          </p:cNvCxnSpPr>
          <p:nvPr/>
        </p:nvCxnSpPr>
        <p:spPr bwMode="auto">
          <a:xfrm>
            <a:off x="1055634" y="3573463"/>
            <a:ext cx="1459493" cy="191293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A2CCE8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3" name="Straight Arrow Connector 22"/>
          <p:cNvCxnSpPr>
            <a:stCxn id="3" idx="2"/>
            <a:endCxn id="19" idx="0"/>
          </p:cNvCxnSpPr>
          <p:nvPr/>
        </p:nvCxnSpPr>
        <p:spPr bwMode="auto">
          <a:xfrm>
            <a:off x="1055634" y="3573463"/>
            <a:ext cx="136764" cy="23358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A2CCE8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6" name="Straight Arrow Connector 25"/>
          <p:cNvCxnSpPr>
            <a:stCxn id="16" idx="1"/>
            <a:endCxn id="19" idx="0"/>
          </p:cNvCxnSpPr>
          <p:nvPr/>
        </p:nvCxnSpPr>
        <p:spPr bwMode="auto">
          <a:xfrm flipH="1">
            <a:off x="1192398" y="4034790"/>
            <a:ext cx="1253622" cy="187452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A2CCE8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30" name="Straight Arrow Connector 29"/>
          <p:cNvCxnSpPr>
            <a:stCxn id="17" idx="1"/>
            <a:endCxn id="19" idx="0"/>
          </p:cNvCxnSpPr>
          <p:nvPr/>
        </p:nvCxnSpPr>
        <p:spPr bwMode="auto">
          <a:xfrm flipH="1">
            <a:off x="1192398" y="5486400"/>
            <a:ext cx="1322729" cy="42291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A2CCE8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33" name="Straight Arrow Connector 32"/>
          <p:cNvCxnSpPr>
            <a:stCxn id="17" idx="1"/>
            <a:endCxn id="16" idx="1"/>
          </p:cNvCxnSpPr>
          <p:nvPr/>
        </p:nvCxnSpPr>
        <p:spPr bwMode="auto">
          <a:xfrm flipH="1" flipV="1">
            <a:off x="2446020" y="4034790"/>
            <a:ext cx="69107" cy="145161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A2CCE8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225CCA7-961A-4A9D-B590-476AE4F4D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9270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can we find out?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3707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 types</a:t>
            </a:r>
            <a:endParaRPr lang="en-US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6CD09C-5E18-45BD-8166-E27D7F50B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Natural language terms: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Terms used in everyday language;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dictionaries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Technical terms: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Terms used in technical language;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 domain </a:t>
            </a:r>
            <a:r>
              <a:rPr lang="en-US">
                <a:sym typeface="Wingdings" panose="05000000000000000000" pitchFamily="2" charset="2"/>
              </a:rPr>
              <a:t>specific dictionaries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Type-terms: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Terms used in ‘knowledge representations’: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Denoting ‘concepts’ in (formal terminologies);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Referring to universals (or defined classes) in realism-based ontologies </a:t>
            </a:r>
            <a:r>
              <a:rPr lang="en-US" dirty="0">
                <a:sym typeface="Wingdings" panose="05000000000000000000" pitchFamily="2" charset="2"/>
              </a:rPr>
              <a:t> type-terms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84103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‘Illness’ in Merriam-Webster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4001ACA-A8A2-4EAD-9AD3-E93FA8D8F4CD}"/>
              </a:ext>
            </a:extLst>
          </p:cNvPr>
          <p:cNvGrpSpPr/>
          <p:nvPr/>
        </p:nvGrpSpPr>
        <p:grpSpPr>
          <a:xfrm>
            <a:off x="0" y="609600"/>
            <a:ext cx="9144000" cy="1114568"/>
            <a:chOff x="0" y="609600"/>
            <a:chExt cx="9144000" cy="111456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DA5E4BE-0BAA-460F-A144-F6515AF40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09600"/>
              <a:ext cx="9143999" cy="110993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A03E155-2906-4CA7-A10F-100DDD67EA12}"/>
                </a:ext>
              </a:extLst>
            </p:cNvPr>
            <p:cNvSpPr/>
            <p:nvPr/>
          </p:nvSpPr>
          <p:spPr bwMode="auto">
            <a:xfrm>
              <a:off x="8991600" y="643720"/>
              <a:ext cx="152400" cy="9144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8357C76-7272-435D-96C5-CA937BDFFB95}"/>
                </a:ext>
              </a:extLst>
            </p:cNvPr>
            <p:cNvSpPr/>
            <p:nvPr/>
          </p:nvSpPr>
          <p:spPr bwMode="auto">
            <a:xfrm>
              <a:off x="4038600" y="1524000"/>
              <a:ext cx="5105400" cy="200168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CEBD5079-7129-4241-A384-3C7654304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30287"/>
            <a:ext cx="9129747" cy="5127713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4167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4167A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A8BD2-0B10-4388-89DE-1F1C85619C38}"/>
              </a:ext>
            </a:extLst>
          </p:cNvPr>
          <p:cNvSpPr txBox="1"/>
          <p:nvPr/>
        </p:nvSpPr>
        <p:spPr>
          <a:xfrm>
            <a:off x="6591300" y="159183"/>
            <a:ext cx="2443518" cy="2616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hlinkClick r:id="rId4"/>
              </a:rPr>
              <a:t>https://www.merriam-webster.com/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48603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‘Illness’ in Merriam-Webster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4001ACA-A8A2-4EAD-9AD3-E93FA8D8F4CD}"/>
              </a:ext>
            </a:extLst>
          </p:cNvPr>
          <p:cNvGrpSpPr/>
          <p:nvPr/>
        </p:nvGrpSpPr>
        <p:grpSpPr>
          <a:xfrm>
            <a:off x="0" y="609600"/>
            <a:ext cx="9144000" cy="1114568"/>
            <a:chOff x="0" y="609600"/>
            <a:chExt cx="9144000" cy="111456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DA5E4BE-0BAA-460F-A144-F6515AF40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09600"/>
              <a:ext cx="9143999" cy="110993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A03E155-2906-4CA7-A10F-100DDD67EA12}"/>
                </a:ext>
              </a:extLst>
            </p:cNvPr>
            <p:cNvSpPr/>
            <p:nvPr/>
          </p:nvSpPr>
          <p:spPr bwMode="auto">
            <a:xfrm>
              <a:off x="8991600" y="643720"/>
              <a:ext cx="152400" cy="9144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8357C76-7272-435D-96C5-CA937BDFFB95}"/>
                </a:ext>
              </a:extLst>
            </p:cNvPr>
            <p:cNvSpPr/>
            <p:nvPr/>
          </p:nvSpPr>
          <p:spPr bwMode="auto">
            <a:xfrm>
              <a:off x="4038600" y="1524000"/>
              <a:ext cx="5105400" cy="200168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18D1309F-AC13-4901-9DC4-18003490D2E6}"/>
              </a:ext>
            </a:extLst>
          </p:cNvPr>
          <p:cNvSpPr/>
          <p:nvPr/>
        </p:nvSpPr>
        <p:spPr bwMode="auto">
          <a:xfrm>
            <a:off x="0" y="1719538"/>
            <a:ext cx="9143998" cy="513846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884AC3-B261-4571-A48E-315F85147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5" y="1944267"/>
            <a:ext cx="9212349" cy="3313533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4167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4167A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9B52BB-F510-42E3-8F63-D8EC46C4B12A}"/>
              </a:ext>
            </a:extLst>
          </p:cNvPr>
          <p:cNvSpPr txBox="1"/>
          <p:nvPr/>
        </p:nvSpPr>
        <p:spPr>
          <a:xfrm>
            <a:off x="6591300" y="159183"/>
            <a:ext cx="2443518" cy="2616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hlinkClick r:id="rId4"/>
              </a:rPr>
              <a:t>https://www.merriam-webster.com/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28962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case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495800" y="1676400"/>
            <a:ext cx="0" cy="4953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1582792" y="2286000"/>
            <a:ext cx="14382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4974" y="2286000"/>
            <a:ext cx="2844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Representation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18729" y="2980372"/>
            <a:ext cx="1507143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‘illness’</a:t>
            </a:r>
          </a:p>
        </p:txBody>
      </p:sp>
      <p:cxnSp>
        <p:nvCxnSpPr>
          <p:cNvPr id="21" name="Straight Arrow Connector 20"/>
          <p:cNvCxnSpPr>
            <a:endCxn id="19" idx="3"/>
          </p:cNvCxnSpPr>
          <p:nvPr/>
        </p:nvCxnSpPr>
        <p:spPr bwMode="auto">
          <a:xfrm flipH="1">
            <a:off x="2068698" y="6252210"/>
            <a:ext cx="3989730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Rounded Rectangle 18"/>
          <p:cNvSpPr/>
          <p:nvPr/>
        </p:nvSpPr>
        <p:spPr bwMode="auto">
          <a:xfrm>
            <a:off x="316098" y="5909310"/>
            <a:ext cx="1752600" cy="685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22" charset="0"/>
                <a:ea typeface="+mn-ea"/>
                <a:cs typeface="+mn-cs"/>
              </a:rPr>
              <a:t>illness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8BBD53-E1A3-4370-B730-C744A935D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102" y="5044071"/>
            <a:ext cx="2403601" cy="83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7696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‘Illness’ in Merriam-Webster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4167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4167A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4001ACA-A8A2-4EAD-9AD3-E93FA8D8F4CD}"/>
              </a:ext>
            </a:extLst>
          </p:cNvPr>
          <p:cNvGrpSpPr/>
          <p:nvPr/>
        </p:nvGrpSpPr>
        <p:grpSpPr>
          <a:xfrm>
            <a:off x="0" y="609600"/>
            <a:ext cx="9144000" cy="1114568"/>
            <a:chOff x="0" y="609600"/>
            <a:chExt cx="9144000" cy="111456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DA5E4BE-0BAA-460F-A144-F6515AF40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09600"/>
              <a:ext cx="9143999" cy="110993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A03E155-2906-4CA7-A10F-100DDD67EA12}"/>
                </a:ext>
              </a:extLst>
            </p:cNvPr>
            <p:cNvSpPr/>
            <p:nvPr/>
          </p:nvSpPr>
          <p:spPr bwMode="auto">
            <a:xfrm>
              <a:off x="8991600" y="643720"/>
              <a:ext cx="152400" cy="9144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8357C76-7272-435D-96C5-CA937BDFFB95}"/>
                </a:ext>
              </a:extLst>
            </p:cNvPr>
            <p:cNvSpPr/>
            <p:nvPr/>
          </p:nvSpPr>
          <p:spPr bwMode="auto">
            <a:xfrm>
              <a:off x="4038600" y="1524000"/>
              <a:ext cx="5105400" cy="200168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B156FA27-9A20-4D3D-B172-E9A5AD7A9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1701342"/>
            <a:ext cx="9150369" cy="51566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B1AA30-EF89-4AB5-AFBC-512F2FC08468}"/>
              </a:ext>
            </a:extLst>
          </p:cNvPr>
          <p:cNvSpPr txBox="1"/>
          <p:nvPr/>
        </p:nvSpPr>
        <p:spPr>
          <a:xfrm>
            <a:off x="6591300" y="159183"/>
            <a:ext cx="2443518" cy="2616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hlinkClick r:id="rId4"/>
              </a:rPr>
              <a:t>https://www.merriam-webster.com/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8373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BDD42DCA-FC95-4166-9953-00DAA26CB84C}"/>
              </a:ext>
            </a:extLst>
          </p:cNvPr>
          <p:cNvSpPr txBox="1"/>
          <p:nvPr/>
        </p:nvSpPr>
        <p:spPr>
          <a:xfrm>
            <a:off x="6520508" y="4419600"/>
            <a:ext cx="623890" cy="58477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=?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case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495800" y="1676400"/>
            <a:ext cx="0" cy="4953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1582792" y="2286000"/>
            <a:ext cx="14382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4974" y="2286000"/>
            <a:ext cx="2844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Representation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955835" y="5358825"/>
            <a:ext cx="20329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‘sickness’</a:t>
            </a:r>
          </a:p>
        </p:txBody>
      </p:sp>
      <p:cxnSp>
        <p:nvCxnSpPr>
          <p:cNvPr id="15" name="Straight Arrow Connector 14"/>
          <p:cNvCxnSpPr>
            <a:cxnSpLocks/>
            <a:stCxn id="2" idx="1"/>
            <a:endCxn id="16" idx="3"/>
          </p:cNvCxnSpPr>
          <p:nvPr/>
        </p:nvCxnSpPr>
        <p:spPr bwMode="auto">
          <a:xfrm flipH="1" flipV="1">
            <a:off x="4198620" y="3750945"/>
            <a:ext cx="1757215" cy="190026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>
            <a:cxnSpLocks/>
            <a:stCxn id="2" idx="1"/>
            <a:endCxn id="17" idx="3"/>
          </p:cNvCxnSpPr>
          <p:nvPr/>
        </p:nvCxnSpPr>
        <p:spPr bwMode="auto">
          <a:xfrm flipH="1" flipV="1">
            <a:off x="4267727" y="5486400"/>
            <a:ext cx="1688108" cy="16481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/>
          <p:cNvCxnSpPr>
            <a:cxnSpLocks/>
            <a:stCxn id="2" idx="1"/>
            <a:endCxn id="19" idx="3"/>
          </p:cNvCxnSpPr>
          <p:nvPr/>
        </p:nvCxnSpPr>
        <p:spPr bwMode="auto">
          <a:xfrm flipH="1">
            <a:off x="2068698" y="5651213"/>
            <a:ext cx="3887137" cy="600997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Rounded Rectangle 15"/>
          <p:cNvSpPr/>
          <p:nvPr/>
        </p:nvSpPr>
        <p:spPr bwMode="auto">
          <a:xfrm>
            <a:off x="2446020" y="3124200"/>
            <a:ext cx="1752600" cy="125349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22" charset="0"/>
                <a:ea typeface="+mn-ea"/>
                <a:cs typeface="+mn-cs"/>
              </a:rPr>
              <a:t>Specific disease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2515127" y="5143500"/>
            <a:ext cx="1752600" cy="685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22" charset="0"/>
                <a:ea typeface="+mn-ea"/>
                <a:cs typeface="+mn-cs"/>
              </a:rPr>
              <a:t>nausea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316098" y="5909310"/>
            <a:ext cx="1752600" cy="685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22" charset="0"/>
                <a:ea typeface="+mn-ea"/>
                <a:cs typeface="+mn-cs"/>
              </a:rPr>
              <a:t>illness</a:t>
            </a:r>
          </a:p>
        </p:txBody>
      </p:sp>
      <p:cxnSp>
        <p:nvCxnSpPr>
          <p:cNvPr id="26" name="Straight Arrow Connector 25"/>
          <p:cNvCxnSpPr>
            <a:cxnSpLocks/>
            <a:stCxn id="16" idx="1"/>
            <a:endCxn id="19" idx="0"/>
          </p:cNvCxnSpPr>
          <p:nvPr/>
        </p:nvCxnSpPr>
        <p:spPr bwMode="auto">
          <a:xfrm flipH="1">
            <a:off x="1192398" y="3750945"/>
            <a:ext cx="1253622" cy="21583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A2CCE8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30" name="Straight Arrow Connector 29"/>
          <p:cNvCxnSpPr>
            <a:stCxn id="17" idx="1"/>
            <a:endCxn id="19" idx="0"/>
          </p:cNvCxnSpPr>
          <p:nvPr/>
        </p:nvCxnSpPr>
        <p:spPr bwMode="auto">
          <a:xfrm flipH="1">
            <a:off x="1192398" y="5486400"/>
            <a:ext cx="1322729" cy="42291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A2CCE8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33" name="Straight Arrow Connector 32"/>
          <p:cNvCxnSpPr>
            <a:cxnSpLocks/>
            <a:stCxn id="17" idx="1"/>
            <a:endCxn id="16" idx="1"/>
          </p:cNvCxnSpPr>
          <p:nvPr/>
        </p:nvCxnSpPr>
        <p:spPr bwMode="auto">
          <a:xfrm flipH="1" flipV="1">
            <a:off x="2446020" y="3750945"/>
            <a:ext cx="69107" cy="173545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A2CCE8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5733475" y="4449633"/>
            <a:ext cx="2234906" cy="58477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Homonymy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245" y="2895600"/>
            <a:ext cx="2597155" cy="1601212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D5B579E6-A1D2-487B-95CF-81C622C2DFF3}"/>
              </a:ext>
            </a:extLst>
          </p:cNvPr>
          <p:cNvGrpSpPr/>
          <p:nvPr/>
        </p:nvGrpSpPr>
        <p:grpSpPr>
          <a:xfrm>
            <a:off x="2068698" y="2980372"/>
            <a:ext cx="5657174" cy="3539430"/>
            <a:chOff x="2068698" y="2980372"/>
            <a:chExt cx="5657174" cy="353943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3D0246E-5532-4393-B0B9-BC1310DD0A3E}"/>
                </a:ext>
              </a:extLst>
            </p:cNvPr>
            <p:cNvSpPr txBox="1"/>
            <p:nvPr/>
          </p:nvSpPr>
          <p:spPr>
            <a:xfrm>
              <a:off x="6218729" y="2980372"/>
              <a:ext cx="1507143" cy="35394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‘illness’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FEFDB36-5AB1-46A6-B5CB-16B19F7B4D6C}"/>
                </a:ext>
              </a:extLst>
            </p:cNvPr>
            <p:cNvCxnSpPr/>
            <p:nvPr/>
          </p:nvCxnSpPr>
          <p:spPr bwMode="auto">
            <a:xfrm flipH="1">
              <a:off x="2068698" y="6252210"/>
              <a:ext cx="3989730" cy="0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CD891AE-3EF9-49AF-9AB6-152C749BB136}"/>
              </a:ext>
            </a:extLst>
          </p:cNvPr>
          <p:cNvGrpSpPr/>
          <p:nvPr/>
        </p:nvGrpSpPr>
        <p:grpSpPr>
          <a:xfrm>
            <a:off x="6172200" y="5358825"/>
            <a:ext cx="1816564" cy="1514097"/>
            <a:chOff x="6172200" y="5358825"/>
            <a:chExt cx="1816564" cy="151409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5D44B2D5-65A8-47A8-BF0B-91177A8A71B7}"/>
                </a:ext>
              </a:extLst>
            </p:cNvPr>
            <p:cNvSpPr/>
            <p:nvPr/>
          </p:nvSpPr>
          <p:spPr bwMode="auto">
            <a:xfrm>
              <a:off x="6172200" y="5358825"/>
              <a:ext cx="1816564" cy="1144842"/>
            </a:xfrm>
            <a:prstGeom prst="roundRect">
              <a:avLst/>
            </a:prstGeom>
            <a:noFill/>
            <a:ln w="38100" cap="flat" cmpd="sng" algn="ctr">
              <a:solidFill>
                <a:srgbClr val="1FE11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22" charset="0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8AC6A7E-4453-4FEB-AFC1-B590B29A1026}"/>
                </a:ext>
              </a:extLst>
            </p:cNvPr>
            <p:cNvSpPr txBox="1"/>
            <p:nvPr/>
          </p:nvSpPr>
          <p:spPr>
            <a:xfrm>
              <a:off x="6172201" y="6411257"/>
              <a:ext cx="17587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highlight>
                    <a:srgbClr val="1FE115"/>
                  </a:highlight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Synonyms?</a:t>
              </a:r>
            </a:p>
          </p:txBody>
        </p:sp>
      </p:grp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FDF539ED-821B-4733-B9CC-E6308D57D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4988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‘Illness’ in Merriam-Webster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4001ACA-A8A2-4EAD-9AD3-E93FA8D8F4CD}"/>
              </a:ext>
            </a:extLst>
          </p:cNvPr>
          <p:cNvGrpSpPr/>
          <p:nvPr/>
        </p:nvGrpSpPr>
        <p:grpSpPr>
          <a:xfrm>
            <a:off x="0" y="609600"/>
            <a:ext cx="9144000" cy="1114568"/>
            <a:chOff x="0" y="609600"/>
            <a:chExt cx="9144000" cy="111456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DA5E4BE-0BAA-460F-A144-F6515AF40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09600"/>
              <a:ext cx="9143999" cy="110993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A03E155-2906-4CA7-A10F-100DDD67EA12}"/>
                </a:ext>
              </a:extLst>
            </p:cNvPr>
            <p:cNvSpPr/>
            <p:nvPr/>
          </p:nvSpPr>
          <p:spPr bwMode="auto">
            <a:xfrm>
              <a:off x="8991600" y="643720"/>
              <a:ext cx="152400" cy="9144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8357C76-7272-435D-96C5-CA937BDFFB95}"/>
                </a:ext>
              </a:extLst>
            </p:cNvPr>
            <p:cNvSpPr/>
            <p:nvPr/>
          </p:nvSpPr>
          <p:spPr bwMode="auto">
            <a:xfrm>
              <a:off x="4038600" y="1524000"/>
              <a:ext cx="5105400" cy="200168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18D1309F-AC13-4901-9DC4-18003490D2E6}"/>
              </a:ext>
            </a:extLst>
          </p:cNvPr>
          <p:cNvSpPr/>
          <p:nvPr/>
        </p:nvSpPr>
        <p:spPr bwMode="auto">
          <a:xfrm>
            <a:off x="0" y="1719538"/>
            <a:ext cx="9143998" cy="513846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4167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4167A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2B6C60D-665A-4CEE-A89A-9CF35F6DA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34" y="1877626"/>
            <a:ext cx="2533780" cy="971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192D2B4-A883-4282-921E-DF7140F3A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908128"/>
            <a:ext cx="7162800" cy="388816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233B392-95F7-4404-8631-BEF4FA16C980}"/>
              </a:ext>
            </a:extLst>
          </p:cNvPr>
          <p:cNvSpPr txBox="1"/>
          <p:nvPr/>
        </p:nvSpPr>
        <p:spPr>
          <a:xfrm>
            <a:off x="6591300" y="159183"/>
            <a:ext cx="2443518" cy="2616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hlinkClick r:id="rId5"/>
              </a:rPr>
              <a:t>https://www.merriam-webster.com/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7996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‘Illness’ in Merriam-Webster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4001ACA-A8A2-4EAD-9AD3-E93FA8D8F4CD}"/>
              </a:ext>
            </a:extLst>
          </p:cNvPr>
          <p:cNvGrpSpPr/>
          <p:nvPr/>
        </p:nvGrpSpPr>
        <p:grpSpPr>
          <a:xfrm>
            <a:off x="0" y="609600"/>
            <a:ext cx="9144000" cy="1114568"/>
            <a:chOff x="0" y="609600"/>
            <a:chExt cx="9144000" cy="111456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DA5E4BE-0BAA-460F-A144-F6515AF40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09600"/>
              <a:ext cx="9143999" cy="110993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A03E155-2906-4CA7-A10F-100DDD67EA12}"/>
                </a:ext>
              </a:extLst>
            </p:cNvPr>
            <p:cNvSpPr/>
            <p:nvPr/>
          </p:nvSpPr>
          <p:spPr bwMode="auto">
            <a:xfrm>
              <a:off x="8991600" y="643720"/>
              <a:ext cx="152400" cy="9144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8357C76-7272-435D-96C5-CA937BDFFB95}"/>
                </a:ext>
              </a:extLst>
            </p:cNvPr>
            <p:cNvSpPr/>
            <p:nvPr/>
          </p:nvSpPr>
          <p:spPr bwMode="auto">
            <a:xfrm>
              <a:off x="4038600" y="1524000"/>
              <a:ext cx="5105400" cy="200168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18D1309F-AC13-4901-9DC4-18003490D2E6}"/>
              </a:ext>
            </a:extLst>
          </p:cNvPr>
          <p:cNvSpPr/>
          <p:nvPr/>
        </p:nvSpPr>
        <p:spPr bwMode="auto">
          <a:xfrm>
            <a:off x="0" y="1719538"/>
            <a:ext cx="9143998" cy="513846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4BE98E-A4C6-4206-BB03-22E8467561B8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4167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4167A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B067E3A-E361-4056-A169-C6BC677B8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84" y="1838957"/>
            <a:ext cx="5582815" cy="49915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5F83BC2-CAB8-4ADF-8CA1-946077F0B8DB}"/>
              </a:ext>
            </a:extLst>
          </p:cNvPr>
          <p:cNvSpPr txBox="1"/>
          <p:nvPr/>
        </p:nvSpPr>
        <p:spPr>
          <a:xfrm>
            <a:off x="6591300" y="159183"/>
            <a:ext cx="2443518" cy="2616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hlinkClick r:id="rId4"/>
              </a:rPr>
              <a:t>https://www.merriam-webster.com/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02827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470025"/>
          </a:xfrm>
        </p:spPr>
        <p:txBody>
          <a:bodyPr/>
          <a:lstStyle/>
          <a:p>
            <a:r>
              <a:rPr lang="en-US" dirty="0"/>
              <a:t>Better general strategy</a:t>
            </a:r>
            <a:br>
              <a:rPr lang="en-US" dirty="0"/>
            </a:br>
            <a:r>
              <a:rPr lang="en-US" sz="2400" dirty="0"/>
              <a:t>(than consulting dictionaries)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3400" y="2232025"/>
            <a:ext cx="8229600" cy="3025775"/>
          </a:xfrm>
        </p:spPr>
        <p:txBody>
          <a:bodyPr/>
          <a:lstStyle/>
          <a:p>
            <a:pPr algn="just"/>
            <a:r>
              <a:rPr lang="en-US" dirty="0"/>
              <a:t>Use terminology </a:t>
            </a:r>
            <a:r>
              <a:rPr lang="en-US" b="1" dirty="0"/>
              <a:t>and metaphysics</a:t>
            </a:r>
            <a:r>
              <a:rPr lang="en-US" dirty="0"/>
              <a:t>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/>
              <a:t>To make decisions on what </a:t>
            </a:r>
            <a:r>
              <a:rPr lang="en-US" dirty="0">
                <a:solidFill>
                  <a:srgbClr val="FFFF00"/>
                </a:solidFill>
              </a:rPr>
              <a:t>entities</a:t>
            </a:r>
            <a:r>
              <a:rPr lang="en-US" dirty="0"/>
              <a:t> to represent in the ontology,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/>
              <a:t>To define </a:t>
            </a:r>
            <a:r>
              <a:rPr lang="en-US" dirty="0">
                <a:solidFill>
                  <a:srgbClr val="FFFF00"/>
                </a:solidFill>
              </a:rPr>
              <a:t>type-terms</a:t>
            </a:r>
            <a:r>
              <a:rPr lang="en-US" dirty="0"/>
              <a:t> for these entities precisely,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BE98E-A4C6-4206-BB03-22E8467561B8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610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/>
          <a:lstStyle/>
          <a:p>
            <a:r>
              <a:rPr lang="en-US" dirty="0"/>
              <a:t>Metaphysical inquiry as a start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822575"/>
            <a:ext cx="8534400" cy="1752600"/>
          </a:xfrm>
        </p:spPr>
        <p:txBody>
          <a:bodyPr/>
          <a:lstStyle/>
          <a:p>
            <a:pPr marL="457200" indent="-457200" algn="l">
              <a:buFont typeface="+mj-lt"/>
              <a:buAutoNum type="arabicPeriod"/>
            </a:pPr>
            <a:r>
              <a:rPr lang="en-US" dirty="0"/>
              <a:t>Define terms precisely so that what is intended by (ideally) all uses of the corresponding terms in the language under scrutiny falls under it;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Investigate how what is intended by these uses relate to each other.</a:t>
            </a:r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algn="l"/>
            <a:r>
              <a:rPr lang="en-US" dirty="0"/>
              <a:t>Example: the ‘Bio-Psycho-Social Perspective’ on disease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BE98E-A4C6-4206-BB03-22E8467561B8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621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762000"/>
          </a:xfrm>
        </p:spPr>
        <p:txBody>
          <a:bodyPr/>
          <a:lstStyle/>
          <a:p>
            <a:r>
              <a:rPr lang="en-US" sz="3000" dirty="0"/>
              <a:t>The </a:t>
            </a:r>
            <a:r>
              <a:rPr lang="en-US" sz="3000" b="1" u="sng" dirty="0">
                <a:solidFill>
                  <a:srgbClr val="FFFF00"/>
                </a:solidFill>
              </a:rPr>
              <a:t>o</a:t>
            </a:r>
            <a:r>
              <a:rPr lang="en-US" sz="3000" b="1" u="sng" dirty="0"/>
              <a:t>bjective</a:t>
            </a:r>
            <a:r>
              <a:rPr lang="en-US" sz="3000" dirty="0"/>
              <a:t> Bio-Psycho-Social perspective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44958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‘T</a:t>
            </a:r>
            <a:r>
              <a:rPr lang="en-US" baseline="-25000" dirty="0">
                <a:solidFill>
                  <a:srgbClr val="FFFF00"/>
                </a:solidFill>
              </a:rPr>
              <a:t>o</a:t>
            </a:r>
            <a:r>
              <a:rPr lang="en-US" dirty="0"/>
              <a:t>-Disease’: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 health problem that consists of a </a:t>
            </a:r>
            <a:r>
              <a:rPr lang="en-US" sz="2000" b="1" u="sng" dirty="0"/>
              <a:t>physiological malfunction</a:t>
            </a:r>
            <a:r>
              <a:rPr lang="en-US" sz="2000" b="1" dirty="0"/>
              <a:t> </a:t>
            </a:r>
            <a:r>
              <a:rPr lang="en-US" sz="2000" dirty="0"/>
              <a:t>that results in an actual or potential reduction in physical capacities and/or a reduced life expectancy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‘T</a:t>
            </a:r>
            <a:r>
              <a:rPr lang="en-US" baseline="-25000" dirty="0">
                <a:solidFill>
                  <a:srgbClr val="FFFF00"/>
                </a:solidFill>
              </a:rPr>
              <a:t>o</a:t>
            </a:r>
            <a:r>
              <a:rPr lang="en-US" dirty="0"/>
              <a:t>-Illness’: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 subjectively interpreted undesirable state of health,  consisting of </a:t>
            </a:r>
            <a:r>
              <a:rPr lang="en-US" sz="2000" b="1" u="sng" dirty="0"/>
              <a:t>subjective</a:t>
            </a:r>
            <a:r>
              <a:rPr lang="en-US" sz="2000" dirty="0"/>
              <a:t> feeling states (e.g., pain, weakness), perceptions of the adequacy of their bodily functioning, and/or feelings of competence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‘T</a:t>
            </a:r>
            <a:r>
              <a:rPr lang="en-US" baseline="-25000" dirty="0">
                <a:solidFill>
                  <a:srgbClr val="FFFF00"/>
                </a:solidFill>
              </a:rPr>
              <a:t>o</a:t>
            </a:r>
            <a:r>
              <a:rPr lang="en-US" dirty="0"/>
              <a:t>-Sickness’: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 </a:t>
            </a:r>
            <a:r>
              <a:rPr lang="en-US" sz="2000" b="1" u="sng" dirty="0"/>
              <a:t>social entity</a:t>
            </a:r>
            <a:r>
              <a:rPr lang="en-US" sz="2000" dirty="0"/>
              <a:t> in virtue of the poor health or the health problem(s) of an individual defined by others with reference to the social activity of that individual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5BFA4-CA6D-4892-8C0A-6B14E134BD5D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" y="6172200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0" dirty="0">
                <a:solidFill>
                  <a:schemeClr val="bg1"/>
                </a:solidFill>
                <a:cs typeface="Times New Roman" panose="02020603050405020304" pitchFamily="18" charset="0"/>
              </a:rPr>
              <a:t>Twaddle, A. (1994a). Disease, illness and sickness revisited. </a:t>
            </a:r>
          </a:p>
          <a:p>
            <a:pPr algn="r"/>
            <a:r>
              <a:rPr lang="en-US" sz="1200" b="0" dirty="0">
                <a:solidFill>
                  <a:schemeClr val="bg1"/>
                </a:solidFill>
                <a:cs typeface="Times New Roman" panose="02020603050405020304" pitchFamily="18" charset="0"/>
              </a:rPr>
              <a:t>In: A. Twaddle &amp; L. </a:t>
            </a:r>
            <a:r>
              <a:rPr lang="en-US" sz="1200" b="0" dirty="0" err="1">
                <a:solidFill>
                  <a:schemeClr val="bg1"/>
                </a:solidFill>
                <a:cs typeface="Times New Roman" panose="02020603050405020304" pitchFamily="18" charset="0"/>
              </a:rPr>
              <a:t>Nordenfelt</a:t>
            </a:r>
            <a:r>
              <a:rPr lang="en-US" sz="1200" b="0" dirty="0">
                <a:solidFill>
                  <a:schemeClr val="bg1"/>
                </a:solidFill>
                <a:cs typeface="Times New Roman" panose="02020603050405020304" pitchFamily="18" charset="0"/>
              </a:rPr>
              <a:t>. (Eds.) Disease, Illness and Sickness: Three Central Concepts in the Theory of Health</a:t>
            </a:r>
          </a:p>
          <a:p>
            <a:pPr algn="r"/>
            <a:r>
              <a:rPr lang="en-US" sz="1200" b="0" dirty="0">
                <a:solidFill>
                  <a:schemeClr val="bg1"/>
                </a:solidFill>
                <a:cs typeface="Times New Roman" panose="02020603050405020304" pitchFamily="18" charset="0"/>
              </a:rPr>
              <a:t>(pp. 1–18). </a:t>
            </a:r>
            <a:r>
              <a:rPr lang="en-US" sz="1200" b="0" dirty="0" err="1">
                <a:solidFill>
                  <a:schemeClr val="bg1"/>
                </a:solidFill>
                <a:cs typeface="Times New Roman" panose="02020603050405020304" pitchFamily="18" charset="0"/>
              </a:rPr>
              <a:t>Link€oping</a:t>
            </a:r>
            <a:r>
              <a:rPr lang="en-US" sz="1200" b="0" dirty="0">
                <a:solidFill>
                  <a:schemeClr val="bg1"/>
                </a:solidFill>
                <a:cs typeface="Times New Roman" panose="02020603050405020304" pitchFamily="18" charset="0"/>
              </a:rPr>
              <a:t>: Studies on Health and Society, 18.</a:t>
            </a:r>
          </a:p>
        </p:txBody>
      </p:sp>
    </p:spTree>
    <p:extLst>
      <p:ext uri="{BB962C8B-B14F-4D97-AF65-F5344CB8AC3E}">
        <p14:creationId xmlns:p14="http://schemas.microsoft.com/office/powerpoint/2010/main" val="282486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762000"/>
          </a:xfrm>
        </p:spPr>
        <p:txBody>
          <a:bodyPr/>
          <a:lstStyle/>
          <a:p>
            <a:r>
              <a:rPr lang="en-US" sz="3000" dirty="0"/>
              <a:t>The </a:t>
            </a:r>
            <a:r>
              <a:rPr lang="en-US" sz="3000" b="1" u="sng" dirty="0">
                <a:solidFill>
                  <a:srgbClr val="1FE115"/>
                </a:solidFill>
              </a:rPr>
              <a:t>s</a:t>
            </a:r>
            <a:r>
              <a:rPr lang="en-US" sz="3000" b="1" u="sng" dirty="0"/>
              <a:t>ubjective</a:t>
            </a:r>
            <a:r>
              <a:rPr lang="en-US" sz="3000" dirty="0"/>
              <a:t> Bio-Psycho-Social perspective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44958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</a:t>
            </a:r>
            <a:r>
              <a:rPr lang="en-US" baseline="-25000" dirty="0">
                <a:solidFill>
                  <a:srgbClr val="1FE115"/>
                </a:solidFill>
              </a:rPr>
              <a:t>s</a:t>
            </a:r>
            <a:r>
              <a:rPr lang="en-US" dirty="0"/>
              <a:t>-Disease: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when there are negative bodily occurrences </a:t>
            </a:r>
            <a:r>
              <a:rPr lang="en-US" i="1" u="sng" dirty="0"/>
              <a:t>as conceived of by</a:t>
            </a:r>
            <a:r>
              <a:rPr lang="en-US" i="1" dirty="0"/>
              <a:t> </a:t>
            </a:r>
            <a:r>
              <a:rPr lang="en-US" dirty="0"/>
              <a:t>the medical profession.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</a:t>
            </a:r>
            <a:r>
              <a:rPr lang="en-US" baseline="-25000" dirty="0">
                <a:solidFill>
                  <a:srgbClr val="1FE115"/>
                </a:solidFill>
              </a:rPr>
              <a:t>s</a:t>
            </a:r>
            <a:r>
              <a:rPr lang="en-US" dirty="0"/>
              <a:t>-Illness: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when there are negative bodily occurrences </a:t>
            </a:r>
            <a:r>
              <a:rPr lang="en-US" i="1" u="sng" dirty="0"/>
              <a:t>as conceived of by</a:t>
            </a:r>
            <a:r>
              <a:rPr lang="en-US" dirty="0"/>
              <a:t> the person himself.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</a:t>
            </a:r>
            <a:r>
              <a:rPr lang="en-US" baseline="-25000" dirty="0">
                <a:solidFill>
                  <a:srgbClr val="1FE115"/>
                </a:solidFill>
              </a:rPr>
              <a:t>s</a:t>
            </a:r>
            <a:r>
              <a:rPr lang="en-US" dirty="0"/>
              <a:t>-Sickness: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when there are negative bodily occurrences </a:t>
            </a:r>
            <a:r>
              <a:rPr lang="en-US" i="1" u="sng" dirty="0"/>
              <a:t>as conceived of by</a:t>
            </a:r>
            <a:r>
              <a:rPr lang="en-US" dirty="0"/>
              <a:t> the society and/or its institutions. </a:t>
            </a:r>
          </a:p>
          <a:p>
            <a:pPr marL="0" indent="0" algn="r"/>
            <a:endParaRPr lang="en-US" sz="1800" dirty="0"/>
          </a:p>
          <a:p>
            <a:pPr marL="0" indent="0" algn="r"/>
            <a:r>
              <a:rPr lang="en-US" sz="1800" dirty="0"/>
              <a:t>‘Occurrence’ here means ‘process’, ‘state’ or ‘event’.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5BFA4-CA6D-4892-8C0A-6B14E134BD5D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495800" y="632013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200" b="0" dirty="0" err="1">
                <a:solidFill>
                  <a:schemeClr val="bg1"/>
                </a:solidFill>
                <a:cs typeface="Times New Roman" panose="02020603050405020304" pitchFamily="18" charset="0"/>
              </a:rPr>
              <a:t>Bjørn</a:t>
            </a:r>
            <a:r>
              <a:rPr lang="en-US" sz="1200" b="0" dirty="0">
                <a:solidFill>
                  <a:schemeClr val="bg1"/>
                </a:solidFill>
                <a:cs typeface="Times New Roman" panose="02020603050405020304" pitchFamily="18" charset="0"/>
              </a:rPr>
              <a:t> Hofmann. On the Triad Disease, Illness and Sickness.</a:t>
            </a:r>
          </a:p>
          <a:p>
            <a:pPr algn="r"/>
            <a:r>
              <a:rPr lang="en-US" sz="1200" b="0" dirty="0">
                <a:solidFill>
                  <a:schemeClr val="bg1"/>
                </a:solidFill>
                <a:cs typeface="Times New Roman" panose="02020603050405020304" pitchFamily="18" charset="0"/>
              </a:rPr>
              <a:t>Journal of Medicine and Philosophy 2002, Vol. 27, No. 6, pp. 651–673</a:t>
            </a:r>
          </a:p>
        </p:txBody>
      </p:sp>
    </p:spTree>
    <p:extLst>
      <p:ext uri="{BB962C8B-B14F-4D97-AF65-F5344CB8AC3E}">
        <p14:creationId xmlns:p14="http://schemas.microsoft.com/office/powerpoint/2010/main" val="1637460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762000"/>
          </a:xfrm>
        </p:spPr>
        <p:txBody>
          <a:bodyPr/>
          <a:lstStyle/>
          <a:p>
            <a:r>
              <a:rPr lang="en-US" sz="2800" dirty="0"/>
              <a:t>Overlap in the subjective Bio-Psycho-Social perspective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5BFA4-CA6D-4892-8C0A-6B14E134BD5D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9" name="Oval 8"/>
          <p:cNvSpPr/>
          <p:nvPr/>
        </p:nvSpPr>
        <p:spPr bwMode="auto">
          <a:xfrm>
            <a:off x="3429000" y="3200400"/>
            <a:ext cx="3962400" cy="2743200"/>
          </a:xfrm>
          <a:prstGeom prst="ellipse">
            <a:avLst/>
          </a:prstGeom>
          <a:solidFill>
            <a:srgbClr val="FFFF00">
              <a:alpha val="8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552700" y="1981200"/>
            <a:ext cx="3962400" cy="2743200"/>
          </a:xfrm>
          <a:prstGeom prst="ellipse">
            <a:avLst/>
          </a:prstGeom>
          <a:solidFill>
            <a:srgbClr val="FFFF00">
              <a:alpha val="2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1676400" y="3200400"/>
            <a:ext cx="3962400" cy="2743200"/>
          </a:xfrm>
          <a:prstGeom prst="ellipse">
            <a:avLst/>
          </a:prstGeom>
          <a:solidFill>
            <a:srgbClr val="FFFF00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3888" y="5320725"/>
            <a:ext cx="195598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chemeClr val="bg1"/>
                </a:solidFill>
              </a:rPr>
              <a:t>T</a:t>
            </a:r>
            <a:r>
              <a:rPr lang="en-US" baseline="-25000" dirty="0">
                <a:solidFill>
                  <a:schemeClr val="bg1"/>
                </a:solidFill>
              </a:rPr>
              <a:t>s</a:t>
            </a:r>
            <a:r>
              <a:rPr lang="en-US" b="0" dirty="0">
                <a:solidFill>
                  <a:schemeClr val="bg1"/>
                </a:solidFill>
              </a:rPr>
              <a:t>-Disease</a:t>
            </a:r>
          </a:p>
          <a:p>
            <a:r>
              <a:rPr lang="en-US" sz="2000" b="0" dirty="0">
                <a:solidFill>
                  <a:schemeClr val="bg1"/>
                </a:solidFill>
              </a:rPr>
              <a:t>(MDs)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69149" y="5320725"/>
            <a:ext cx="211468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chemeClr val="bg1"/>
                </a:solidFill>
              </a:rPr>
              <a:t>T</a:t>
            </a:r>
            <a:r>
              <a:rPr lang="en-US" baseline="-25000" dirty="0">
                <a:solidFill>
                  <a:schemeClr val="bg1"/>
                </a:solidFill>
              </a:rPr>
              <a:t>s</a:t>
            </a:r>
            <a:r>
              <a:rPr lang="en-US" b="0" dirty="0">
                <a:solidFill>
                  <a:schemeClr val="bg1"/>
                </a:solidFill>
              </a:rPr>
              <a:t>-Sickness</a:t>
            </a:r>
          </a:p>
          <a:p>
            <a:r>
              <a:rPr lang="en-US" sz="2000" b="0" dirty="0">
                <a:solidFill>
                  <a:schemeClr val="bg1"/>
                </a:solidFill>
              </a:rPr>
              <a:t>(society)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63690" y="1371600"/>
            <a:ext cx="28167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chemeClr val="bg1"/>
                </a:solidFill>
              </a:rPr>
              <a:t>T</a:t>
            </a:r>
            <a:r>
              <a:rPr lang="en-US" baseline="-25000" dirty="0">
                <a:solidFill>
                  <a:schemeClr val="bg1"/>
                </a:solidFill>
              </a:rPr>
              <a:t>s</a:t>
            </a:r>
            <a:r>
              <a:rPr lang="en-US" b="0" dirty="0">
                <a:solidFill>
                  <a:schemeClr val="bg1"/>
                </a:solidFill>
              </a:rPr>
              <a:t>-Illness </a:t>
            </a:r>
            <a:r>
              <a:rPr lang="en-US" sz="2000" b="0" dirty="0">
                <a:solidFill>
                  <a:schemeClr val="bg1"/>
                </a:solidFill>
              </a:rPr>
              <a:t>(patients)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95800" y="632013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200" b="0" dirty="0" err="1">
                <a:solidFill>
                  <a:schemeClr val="bg1"/>
                </a:solidFill>
                <a:cs typeface="Times New Roman" panose="02020603050405020304" pitchFamily="18" charset="0"/>
              </a:rPr>
              <a:t>Bjørn</a:t>
            </a:r>
            <a:r>
              <a:rPr lang="en-US" sz="1200" b="0" dirty="0">
                <a:solidFill>
                  <a:schemeClr val="bg1"/>
                </a:solidFill>
                <a:cs typeface="Times New Roman" panose="02020603050405020304" pitchFamily="18" charset="0"/>
              </a:rPr>
              <a:t> Hofmann. On the Triad Disease, Illness and Sickness.</a:t>
            </a:r>
          </a:p>
          <a:p>
            <a:pPr algn="r"/>
            <a:r>
              <a:rPr lang="en-US" sz="1200" b="0" dirty="0">
                <a:solidFill>
                  <a:schemeClr val="bg1"/>
                </a:solidFill>
                <a:cs typeface="Times New Roman" panose="02020603050405020304" pitchFamily="18" charset="0"/>
              </a:rPr>
              <a:t>Journal of Medicine and Philosophy 2002, Vol. 27, No. 6, pp. 651–673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8974" y="3810000"/>
            <a:ext cx="3898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8973" y="4749225"/>
            <a:ext cx="3898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08997" y="3407077"/>
            <a:ext cx="3898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05125" y="3407077"/>
            <a:ext cx="3898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08707" y="4456837"/>
            <a:ext cx="3898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86530" y="4432012"/>
            <a:ext cx="3898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38973" y="2286000"/>
            <a:ext cx="3898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2485047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/>
          <a:p>
            <a:r>
              <a:rPr lang="en-US" dirty="0"/>
              <a:t>General strategy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3400" y="2971800"/>
            <a:ext cx="8229600" cy="2667000"/>
          </a:xfrm>
        </p:spPr>
        <p:txBody>
          <a:bodyPr/>
          <a:lstStyle/>
          <a:p>
            <a:pPr algn="just"/>
            <a:r>
              <a:rPr lang="en-US" dirty="0"/>
              <a:t>Use terminology and metaphysics: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/>
              <a:t>To make decisions on what </a:t>
            </a:r>
            <a:r>
              <a:rPr lang="en-US" dirty="0">
                <a:solidFill>
                  <a:srgbClr val="FFFF00"/>
                </a:solidFill>
              </a:rPr>
              <a:t>type-terms</a:t>
            </a:r>
            <a:r>
              <a:rPr lang="en-US" dirty="0"/>
              <a:t> to include in the ontology,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/>
              <a:t>To define these </a:t>
            </a:r>
            <a:r>
              <a:rPr lang="en-US" dirty="0">
                <a:solidFill>
                  <a:srgbClr val="FFFF00"/>
                </a:solidFill>
              </a:rPr>
              <a:t>type-terms</a:t>
            </a:r>
            <a:r>
              <a:rPr lang="en-US" dirty="0"/>
              <a:t> precisely,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/>
              <a:t>To create for each </a:t>
            </a:r>
            <a:r>
              <a:rPr lang="en-US" dirty="0">
                <a:solidFill>
                  <a:srgbClr val="FFFF00"/>
                </a:solidFill>
              </a:rPr>
              <a:t>type-term</a:t>
            </a:r>
            <a:r>
              <a:rPr lang="en-US" dirty="0"/>
              <a:t> a synonym-list indicating which </a:t>
            </a:r>
            <a:r>
              <a:rPr lang="en-US" dirty="0">
                <a:solidFill>
                  <a:srgbClr val="1FE115"/>
                </a:solidFill>
              </a:rPr>
              <a:t>terms in biomedical language</a:t>
            </a:r>
            <a:r>
              <a:rPr lang="en-US" dirty="0"/>
              <a:t> tend to be used to refer to what is intended by your type-terms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BE98E-A4C6-4206-BB03-22E8467561B8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86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ontological approach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BE98E-A4C6-4206-BB03-22E8467561B8}" type="slidenum">
              <a:rPr lang="en-US" smtClean="0"/>
              <a:pPr/>
              <a:t>38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495800" y="1676400"/>
            <a:ext cx="0" cy="4953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1582792" y="1701225"/>
            <a:ext cx="14382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4974" y="1701225"/>
            <a:ext cx="2844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Representation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904A1D9-A986-471C-B483-FD9ED602D5B2}"/>
              </a:ext>
            </a:extLst>
          </p:cNvPr>
          <p:cNvGrpSpPr/>
          <p:nvPr/>
        </p:nvGrpSpPr>
        <p:grpSpPr>
          <a:xfrm>
            <a:off x="316098" y="3124200"/>
            <a:ext cx="3882522" cy="3470910"/>
            <a:chOff x="316098" y="3124200"/>
            <a:chExt cx="3882522" cy="3470910"/>
          </a:xfrm>
        </p:grpSpPr>
        <p:sp>
          <p:nvSpPr>
            <p:cNvPr id="16" name="Rounded Rectangle 15"/>
            <p:cNvSpPr/>
            <p:nvPr/>
          </p:nvSpPr>
          <p:spPr bwMode="auto">
            <a:xfrm>
              <a:off x="2446020" y="3124200"/>
              <a:ext cx="1752600" cy="7620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400" dirty="0">
                  <a:solidFill>
                    <a:schemeClr val="tx1"/>
                  </a:solidFill>
                  <a:latin typeface="Times" pitchFamily="122" charset="0"/>
                </a:rPr>
                <a:t>Entity1</a:t>
              </a:r>
              <a:endParaRPr kumimoji="0" lang="en-US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 bwMode="auto">
            <a:xfrm>
              <a:off x="2195457" y="4673888"/>
              <a:ext cx="1752600" cy="6858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Entity2</a:t>
              </a: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316098" y="5909310"/>
              <a:ext cx="1752600" cy="6858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Entity3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4487A03-D7DF-49D0-9546-6341F98E2068}"/>
              </a:ext>
            </a:extLst>
          </p:cNvPr>
          <p:cNvGrpSpPr/>
          <p:nvPr/>
        </p:nvGrpSpPr>
        <p:grpSpPr>
          <a:xfrm>
            <a:off x="2068698" y="3280470"/>
            <a:ext cx="5713279" cy="2971740"/>
            <a:chOff x="2068698" y="3280470"/>
            <a:chExt cx="5713279" cy="2971740"/>
          </a:xfrm>
        </p:grpSpPr>
        <p:sp>
          <p:nvSpPr>
            <p:cNvPr id="2" name="TextBox 1"/>
            <p:cNvSpPr txBox="1"/>
            <p:nvPr/>
          </p:nvSpPr>
          <p:spPr>
            <a:xfrm>
              <a:off x="6162623" y="5358825"/>
              <a:ext cx="16193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solidFill>
                    <a:schemeClr val="bg1"/>
                  </a:solidFill>
                </a:rPr>
                <a:t>  ‘term3’</a:t>
              </a:r>
            </a:p>
          </p:txBody>
        </p:sp>
        <p:cxnSp>
          <p:nvCxnSpPr>
            <p:cNvPr id="15" name="Straight Arrow Connector 14"/>
            <p:cNvCxnSpPr>
              <a:cxnSpLocks/>
            </p:cNvCxnSpPr>
            <p:nvPr/>
          </p:nvCxnSpPr>
          <p:spPr bwMode="auto">
            <a:xfrm>
              <a:off x="4167244" y="3505200"/>
              <a:ext cx="1928012" cy="6765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8" name="Straight Arrow Connector 17"/>
            <p:cNvCxnSpPr>
              <a:cxnSpLocks/>
            </p:cNvCxnSpPr>
            <p:nvPr/>
          </p:nvCxnSpPr>
          <p:spPr bwMode="auto">
            <a:xfrm flipV="1">
              <a:off x="3916681" y="4670078"/>
              <a:ext cx="2209951" cy="346710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1" name="Straight Arrow Connector 20"/>
            <p:cNvCxnSpPr>
              <a:cxnSpLocks/>
              <a:stCxn id="19" idx="3"/>
              <a:endCxn id="2" idx="1"/>
            </p:cNvCxnSpPr>
            <p:nvPr/>
          </p:nvCxnSpPr>
          <p:spPr bwMode="auto">
            <a:xfrm flipV="1">
              <a:off x="2068698" y="5651213"/>
              <a:ext cx="4093925" cy="600997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D9D8883-4AF1-4594-81B9-DCF037D3BA85}"/>
                </a:ext>
              </a:extLst>
            </p:cNvPr>
            <p:cNvSpPr txBox="1"/>
            <p:nvPr/>
          </p:nvSpPr>
          <p:spPr>
            <a:xfrm>
              <a:off x="6158008" y="4377690"/>
              <a:ext cx="16193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solidFill>
                    <a:schemeClr val="bg1"/>
                  </a:solidFill>
                </a:rPr>
                <a:t>  ‘term2’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C6EA938-9539-40EE-9215-7B3FA80F5341}"/>
                </a:ext>
              </a:extLst>
            </p:cNvPr>
            <p:cNvSpPr txBox="1"/>
            <p:nvPr/>
          </p:nvSpPr>
          <p:spPr>
            <a:xfrm>
              <a:off x="6126632" y="3280470"/>
              <a:ext cx="16193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 dirty="0">
                  <a:solidFill>
                    <a:schemeClr val="bg1"/>
                  </a:solidFill>
                </a:rPr>
                <a:t>  ‘term1’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9B82160-F4D9-46AB-A290-6961A7A17839}"/>
              </a:ext>
            </a:extLst>
          </p:cNvPr>
          <p:cNvGrpSpPr/>
          <p:nvPr/>
        </p:nvGrpSpPr>
        <p:grpSpPr>
          <a:xfrm>
            <a:off x="2068698" y="3505200"/>
            <a:ext cx="4093925" cy="2747010"/>
            <a:chOff x="2068698" y="3505200"/>
            <a:chExt cx="4093925" cy="2747010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499D3B5A-1EA7-4757-866A-0F39C50A7F10}"/>
                </a:ext>
              </a:extLst>
            </p:cNvPr>
            <p:cNvCxnSpPr>
              <a:cxnSpLocks/>
              <a:stCxn id="16" idx="3"/>
              <a:endCxn id="2" idx="1"/>
            </p:cNvCxnSpPr>
            <p:nvPr/>
          </p:nvCxnSpPr>
          <p:spPr bwMode="auto">
            <a:xfrm>
              <a:off x="4198620" y="3505200"/>
              <a:ext cx="1964003" cy="2146013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9A42F8EB-8149-46A3-A82C-C31021759BED}"/>
                </a:ext>
              </a:extLst>
            </p:cNvPr>
            <p:cNvCxnSpPr>
              <a:cxnSpLocks/>
              <a:stCxn id="19" idx="3"/>
            </p:cNvCxnSpPr>
            <p:nvPr/>
          </p:nvCxnSpPr>
          <p:spPr bwMode="auto">
            <a:xfrm flipV="1">
              <a:off x="2068698" y="4699575"/>
              <a:ext cx="4026558" cy="1552635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90669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9F6BB-8F63-400C-B819-A50914D6D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‘Type-terms’ </a:t>
            </a:r>
            <a:r>
              <a:rPr lang="en-US" dirty="0">
                <a:sym typeface="Wingdings" panose="05000000000000000000" pitchFamily="2" charset="2"/>
              </a:rPr>
              <a:t> ‘language terms’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6C64C0-FF99-4432-9D27-063A7675B1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BE98E-A4C6-4206-BB03-22E8467561B8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2B8939-07F1-41DD-AB55-43D6BB368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572006"/>
            <a:ext cx="5868189" cy="371398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F8A8002-C87F-4BCE-932D-19CFBED958CE}"/>
              </a:ext>
            </a:extLst>
          </p:cNvPr>
          <p:cNvSpPr/>
          <p:nvPr/>
        </p:nvSpPr>
        <p:spPr bwMode="auto">
          <a:xfrm>
            <a:off x="3048000" y="2743200"/>
            <a:ext cx="1066800" cy="38100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843B813-CB6B-441A-AA19-92ECB89BADB8}"/>
              </a:ext>
            </a:extLst>
          </p:cNvPr>
          <p:cNvSpPr/>
          <p:nvPr/>
        </p:nvSpPr>
        <p:spPr bwMode="auto">
          <a:xfrm>
            <a:off x="2877312" y="3828288"/>
            <a:ext cx="1066800" cy="38100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5AB3CE4-02AD-4E19-B8E3-51A59EA594FF}"/>
              </a:ext>
            </a:extLst>
          </p:cNvPr>
          <p:cNvSpPr/>
          <p:nvPr/>
        </p:nvSpPr>
        <p:spPr bwMode="auto">
          <a:xfrm>
            <a:off x="1524000" y="4724400"/>
            <a:ext cx="1066800" cy="38100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25E4761-DF4F-4854-80E0-F0805063122C}"/>
              </a:ext>
            </a:extLst>
          </p:cNvPr>
          <p:cNvSpPr/>
          <p:nvPr/>
        </p:nvSpPr>
        <p:spPr bwMode="auto">
          <a:xfrm>
            <a:off x="5715000" y="2590800"/>
            <a:ext cx="1066800" cy="2286000"/>
          </a:xfrm>
          <a:prstGeom prst="roundRect">
            <a:avLst/>
          </a:prstGeom>
          <a:noFill/>
          <a:ln w="38100" cap="flat" cmpd="sng" algn="ctr">
            <a:solidFill>
              <a:srgbClr val="1FE11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129FC20-A3FB-46CB-AF09-28FA814DE82D}"/>
              </a:ext>
            </a:extLst>
          </p:cNvPr>
          <p:cNvSpPr/>
          <p:nvPr/>
        </p:nvSpPr>
        <p:spPr bwMode="auto">
          <a:xfrm>
            <a:off x="2409117" y="5625465"/>
            <a:ext cx="1653867" cy="620649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0" dirty="0">
                <a:solidFill>
                  <a:schemeClr val="tx1"/>
                </a:solidFill>
                <a:latin typeface="Times" pitchFamily="122" charset="0"/>
              </a:rPr>
              <a:t>Type-terms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4029FE0-7197-4B03-B10F-5199414FDDB7}"/>
              </a:ext>
            </a:extLst>
          </p:cNvPr>
          <p:cNvSpPr/>
          <p:nvPr/>
        </p:nvSpPr>
        <p:spPr bwMode="auto">
          <a:xfrm>
            <a:off x="5585922" y="5585269"/>
            <a:ext cx="1653867" cy="907606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0" dirty="0">
                <a:solidFill>
                  <a:schemeClr val="tx1"/>
                </a:solidFill>
                <a:latin typeface="Times" pitchFamily="122" charset="0"/>
              </a:rPr>
              <a:t>language-terms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3528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7728F-EACB-47AD-916F-C854E9CB7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Requirements for type-terms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8E6CF-3FB3-4DE6-9C1C-C53F2978B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76400"/>
            <a:ext cx="8915400" cy="49530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1900" dirty="0"/>
              <a:t>Use singular nouns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dirty="0"/>
              <a:t>No acronyms (acronyms may serve as synonyms)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dirty="0"/>
              <a:t>No mass nouns; use only count nouns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dirty="0"/>
              <a:t>Use lower-case except for proper names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dirty="0"/>
              <a:t>Add to each type-term a symbolic-name per </a:t>
            </a:r>
            <a:r>
              <a:rPr lang="en-US" sz="1900" dirty="0">
                <a:hlinkClick r:id="rId2"/>
              </a:rPr>
              <a:t>BFO2020-FOL CLIF convention</a:t>
            </a:r>
            <a:endParaRPr lang="en-US" sz="1900" dirty="0"/>
          </a:p>
          <a:p>
            <a:pPr marL="457200" indent="-457200">
              <a:buFont typeface="+mj-lt"/>
              <a:buAutoNum type="arabicPeriod"/>
            </a:pPr>
            <a:r>
              <a:rPr lang="en-US" sz="1900" dirty="0"/>
              <a:t>Ensure univocity (do not use as type-term a homonymous term)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dirty="0"/>
              <a:t>Use terms which have face-validity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sz="1900" dirty="0"/>
              <a:t>Do not name type-terms through logical combinations of other type-terms.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sz="1900" dirty="0"/>
              <a:t>Use complements of type-terms only in very special circumstances and only when there is no other way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sz="1900" dirty="0"/>
              <a:t>Provide an adequate definition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sz="1900" dirty="0"/>
              <a:t>List commonly used synonyms in a separate list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sz="1900" dirty="0"/>
              <a:t>Write for each type-term a BFO2020-FOL style CLIF axiom expressing its position in the taxonomy</a:t>
            </a:r>
          </a:p>
          <a:p>
            <a:pPr marL="457200" indent="-457200">
              <a:buFont typeface="+mj-lt"/>
              <a:buAutoNum type="arabicPeriod"/>
            </a:pPr>
            <a:endParaRPr lang="en-US" sz="19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84E8EB-6D9C-424B-AA58-FEC925BC31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BE98E-A4C6-4206-BB03-22E8467561B8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947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90A5C-E120-498F-B33A-B88EF0D8C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5A5EB-5564-458D-A286-415458649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76400"/>
            <a:ext cx="8915400" cy="4953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A4</a:t>
            </a:r>
            <a:r>
              <a:rPr lang="en-US" dirty="0"/>
              <a:t>: Apply the principles for term selection, replacement, formatting and definitions, discussed in class and in </a:t>
            </a:r>
            <a:r>
              <a:rPr lang="en-US" b="1" dirty="0"/>
              <a:t>R5</a:t>
            </a:r>
            <a:r>
              <a:rPr lang="en-US" dirty="0"/>
              <a:t> to all the terms in your ontology so as to create version 2 (but keep version 1 as well as all later versions. You will need them for a later assignment!)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Draw the taxonomy using indentations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Upload your work to the UB Box assignment folder.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Detailed document layout: see demo at end of class.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Name of the file: ‘BMI508-A4-[</a:t>
            </a:r>
            <a:r>
              <a:rPr lang="en-US" dirty="0" err="1"/>
              <a:t>ubitname</a:t>
            </a:r>
            <a:r>
              <a:rPr lang="en-US" dirty="0"/>
              <a:t>].docx’.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Note: Keep the numbering of the assignment as indicated here in the syllabus.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Due date: </a:t>
            </a:r>
            <a:r>
              <a:rPr lang="en-US" dirty="0">
                <a:highlight>
                  <a:srgbClr val="FF0000"/>
                </a:highlight>
              </a:rPr>
              <a:t>October 9 – 6pm</a:t>
            </a:r>
            <a:r>
              <a:rPr lang="en-US" dirty="0"/>
              <a:t>. (not Oct 5-noon as per syllabus)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F7780D-112B-4ABC-A7B2-F8163B9AD67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2036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-2" y="609600"/>
          <a:ext cx="9144003" cy="62209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0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56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5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56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1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65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65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26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7744">
                <a:tc rowSpan="3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configuration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reality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representation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-679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ME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7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authors' belief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encoding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7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OE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OR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>
                          <a:solidFill>
                            <a:schemeClr val="tx1"/>
                          </a:solidFill>
                          <a:effectLst/>
                        </a:rPr>
                        <a:t>BE</a:t>
                      </a:r>
                      <a:endParaRPr lang="en-US" sz="157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BR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IE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TR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(1)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(2)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(3)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(4)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(5)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(6)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(7)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(8)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P+1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R+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6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A+1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 err="1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A+2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 err="1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 err="1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A+3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NC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A+4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NC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P-1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¬R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P-2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¬R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P-3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R–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P-4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¬R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P-5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R-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P-6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R+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P-7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¬R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P-8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R–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P-9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R++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P-10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R++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P-11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Ra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P-12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Ra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A-1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59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A-2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59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A-3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59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A-4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 err="1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 err="1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59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A-5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NC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 err="1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9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9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57037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43543-7DA3-4284-890B-A64F28D1D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Requirements for text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DC8E72-DA20-4A15-87B7-1082B37D2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76400"/>
            <a:ext cx="9144000" cy="49530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1900" dirty="0"/>
              <a:t>Use only Aristotelian definitions</a:t>
            </a:r>
          </a:p>
          <a:p>
            <a:pPr marL="857250" lvl="1" indent="-457200"/>
            <a:r>
              <a:rPr lang="en-US" sz="1900" dirty="0"/>
              <a:t>An A is B which C, D, …</a:t>
            </a:r>
          </a:p>
          <a:p>
            <a:pPr marL="1257300" lvl="2" indent="-457200"/>
            <a:r>
              <a:rPr lang="en-US" sz="1900" dirty="0"/>
              <a:t>‘An A is a B’: anything that is an instance of A at some time t, is an instance of B at that time t ;</a:t>
            </a:r>
          </a:p>
          <a:p>
            <a:pPr marL="1257300" lvl="2" indent="-457200"/>
            <a:r>
              <a:rPr lang="en-US" sz="1900" dirty="0"/>
              <a:t>‘which C’: anything that is an instance of A at some time t, stands (at time t1) in some relation R to something that is an instance of C at t.</a:t>
            </a:r>
          </a:p>
          <a:p>
            <a:pPr marL="1257300" lvl="2" indent="-457200"/>
            <a:r>
              <a:rPr lang="en-US" sz="1900" dirty="0"/>
              <a:t>Draw the taxonomy formed by all As </a:t>
            </a:r>
            <a:r>
              <a:rPr lang="en-US" sz="1900" dirty="0" err="1"/>
              <a:t>as</a:t>
            </a:r>
            <a:r>
              <a:rPr lang="en-US" sz="1900" dirty="0"/>
              <a:t> a tree, thereby ensuring that all defined ‘highest’ As are subsumed by a BFO-type.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dirty="0"/>
              <a:t>Use only essential features for R-C’s, if possible a necessary and sufficient set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dirty="0"/>
              <a:t>Use only relations from BFO2020 which do </a:t>
            </a:r>
            <a:r>
              <a:rPr lang="en-US" sz="1900" b="1" u="sng" dirty="0"/>
              <a:t>not</a:t>
            </a:r>
            <a:r>
              <a:rPr lang="en-US" sz="1900" dirty="0"/>
              <a:t> have a red background in </a:t>
            </a:r>
            <a:r>
              <a:rPr lang="en-US" sz="1900" dirty="0">
                <a:hlinkClick r:id="rId2" action="ppaction://hlinkfile"/>
              </a:rPr>
              <a:t>bfo-2020-defhelp.xlsx</a:t>
            </a:r>
            <a:r>
              <a:rPr lang="en-US" sz="1900" dirty="0"/>
              <a:t> (uploaded to UB Box). If you use a non-BFO relation, it must be defined too!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dirty="0"/>
              <a:t>Start with defining most general type-terms.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dirty="0"/>
              <a:t>Every A can have only one B.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dirty="0"/>
              <a:t>No circularity IN or OVER definitions.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752C8A-AD36-4773-88C2-6DCEBB140B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BE98E-A4C6-4206-BB03-22E8467561B8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3602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95592-D82F-46F7-A64E-C39FCE628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A4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DA3DA-5EE6-43E4-83CD-57BC3EBD79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All relevant entities must be listed, i.e.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the ones denoted by domain terms used in A3 as ‘term’ </a:t>
            </a:r>
            <a:r>
              <a:rPr lang="en-US" sz="2000" b="1" u="sng" dirty="0"/>
              <a:t>or inside a motivation</a:t>
            </a:r>
            <a:r>
              <a:rPr lang="en-US" sz="2000" dirty="0"/>
              <a:t> (changes and rejections are allowed, see further),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the ones used in definitions in A4 (except BFO type-terms).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All these entities must be given: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 unique ID (whether intention kept as is, changed or obsoleted)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an adequate type-term,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 properly formatted symbolic name,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an adequate definition, and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at least one synonym different from the type-term.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Type-terms must satisfy the type-term requirements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Definitions must satisfy the definition requirements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Any of the above requirements (in this and previous slides) not satisfied for any domain entity: -1% per missed requirement.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DEA80F-2B55-4660-89EF-176EA8816D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BE98E-A4C6-4206-BB03-22E8467561B8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314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37232-87F3-44BF-ADC8-75562ED73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0139F-1E79-48D3-883E-63EA7538F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DDCE4B-5B1B-4C90-B1AB-A8D4B72F29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BE98E-A4C6-4206-BB03-22E8467561B8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73044"/>
      </p:ext>
    </p:extLst>
  </p:cSld>
  <p:clrMapOvr>
    <a:masterClrMapping/>
  </p:clrMapOvr>
</p:sld>
</file>

<file path=ppt/theme/theme1.xml><?xml version="1.0" encoding="utf-8"?>
<a:theme xmlns:a="http://schemas.openxmlformats.org/drawingml/2006/main" name="2014-Indianapolis">
  <a:themeElements>
    <a:clrScheme name="Custom 2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FF00"/>
      </a:hlink>
      <a:folHlink>
        <a:srgbClr val="FFFF0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12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122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2014-Indianapolis">
  <a:themeElements>
    <a:clrScheme name="Custom 2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FF00"/>
      </a:hlink>
      <a:folHlink>
        <a:srgbClr val="FFFF0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12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122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42523</TotalTime>
  <Words>2457</Words>
  <Application>Microsoft Office PowerPoint</Application>
  <PresentationFormat>On-screen Show (4:3)</PresentationFormat>
  <Paragraphs>625</Paragraphs>
  <Slides>45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Arial</vt:lpstr>
      <vt:lpstr>Georgia</vt:lpstr>
      <vt:lpstr>Times</vt:lpstr>
      <vt:lpstr>Times New Roman</vt:lpstr>
      <vt:lpstr>Trebuchet MS</vt:lpstr>
      <vt:lpstr>2014-Indianapolis</vt:lpstr>
      <vt:lpstr>1_2014-Indianapolis</vt:lpstr>
      <vt:lpstr>BMI508 – Fall 2026 Introduction to Biomedical Ontology  Class 6 – Sept 30, 2026 General principles for realism-based ontology development   </vt:lpstr>
      <vt:lpstr>Last week’s extra credit opportunity: correct the axioms so that 2 distinct processes can occupy the same STR.</vt:lpstr>
      <vt:lpstr>Reading pre-class   </vt:lpstr>
      <vt:lpstr>Readings for next week </vt:lpstr>
      <vt:lpstr>Class overview</vt:lpstr>
      <vt:lpstr>Ontology  Terminology</vt:lpstr>
      <vt:lpstr>OASAS data checking instructions</vt:lpstr>
      <vt:lpstr>Two important science- and research- related disciplines</vt:lpstr>
      <vt:lpstr>Two important science- and research- related disciplines</vt:lpstr>
      <vt:lpstr>Canonical case: faithful representation</vt:lpstr>
      <vt:lpstr>Delusions, fantasies, imaginations, …</vt:lpstr>
      <vt:lpstr>Delusions, fantasies, imaginations, …</vt:lpstr>
      <vt:lpstr>Delusions, fantasies, imaginations, …</vt:lpstr>
      <vt:lpstr>Delusions, fantasies, imaginations, …</vt:lpstr>
      <vt:lpstr>PowerPoint Presentation</vt:lpstr>
      <vt:lpstr>Semiotic / semantic triangle (Ogden &amp; Richards, 1923: The meaning of ‘meaning’)</vt:lpstr>
      <vt:lpstr>Prehistoric ‘psychiatry’: drapetomania</vt:lpstr>
      <vt:lpstr>Exercise: what may be the case in reality?</vt:lpstr>
      <vt:lpstr>Exercise: what may be the case in reality?</vt:lpstr>
      <vt:lpstr>Exercise: what may be the case in reality?</vt:lpstr>
      <vt:lpstr>Exercise: what may be the case in reality?</vt:lpstr>
      <vt:lpstr>Exercise: what may be the case in reality?</vt:lpstr>
      <vt:lpstr>How can we find out?</vt:lpstr>
      <vt:lpstr>Term types</vt:lpstr>
      <vt:lpstr>‘Illness’ in Merriam-Webster</vt:lpstr>
      <vt:lpstr>‘Illness’ in Merriam-Webster</vt:lpstr>
      <vt:lpstr>What is the case ?</vt:lpstr>
      <vt:lpstr>‘Illness’ in Merriam-Webster</vt:lpstr>
      <vt:lpstr>What is the case ?</vt:lpstr>
      <vt:lpstr>‘Illness’ in Merriam-Webster</vt:lpstr>
      <vt:lpstr>‘Illness’ in Merriam-Webster</vt:lpstr>
      <vt:lpstr>Better general strategy (than consulting dictionaries)</vt:lpstr>
      <vt:lpstr>Metaphysical inquiry as a start</vt:lpstr>
      <vt:lpstr>The objective Bio-Psycho-Social perspective</vt:lpstr>
      <vt:lpstr>The subjective Bio-Psycho-Social perspective</vt:lpstr>
      <vt:lpstr>Overlap in the subjective Bio-Psycho-Social perspective</vt:lpstr>
      <vt:lpstr>General strategy</vt:lpstr>
      <vt:lpstr>The ontological approach</vt:lpstr>
      <vt:lpstr>‘Type-terms’  ‘language terms’</vt:lpstr>
      <vt:lpstr>Requirements for type-terms</vt:lpstr>
      <vt:lpstr>Assignment</vt:lpstr>
      <vt:lpstr>PowerPoint Presentation</vt:lpstr>
      <vt:lpstr>Requirements for text definitions</vt:lpstr>
      <vt:lpstr>A4 assessment</vt:lpstr>
      <vt:lpstr>Demo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seannos</dc:creator>
  <cp:lastModifiedBy>Werner Ceusters</cp:lastModifiedBy>
  <cp:revision>1609</cp:revision>
  <dcterms:created xsi:type="dcterms:W3CDTF">1601-01-01T00:00:00Z</dcterms:created>
  <dcterms:modified xsi:type="dcterms:W3CDTF">2026-09-30T18:11:10Z</dcterms:modified>
</cp:coreProperties>
</file>